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4"/>
  </p:notesMasterIdLst>
  <p:sldIdLst>
    <p:sldId id="2197" r:id="rId2"/>
    <p:sldId id="2532" r:id="rId3"/>
    <p:sldId id="2541" r:id="rId4"/>
    <p:sldId id="2561" r:id="rId5"/>
    <p:sldId id="2534" r:id="rId6"/>
    <p:sldId id="2533" r:id="rId7"/>
    <p:sldId id="2515" r:id="rId8"/>
    <p:sldId id="2535" r:id="rId9"/>
    <p:sldId id="2516" r:id="rId10"/>
    <p:sldId id="2517" r:id="rId11"/>
    <p:sldId id="2536" r:id="rId12"/>
    <p:sldId id="2538" r:id="rId13"/>
    <p:sldId id="2537" r:id="rId14"/>
    <p:sldId id="2518" r:id="rId15"/>
    <p:sldId id="2519" r:id="rId16"/>
    <p:sldId id="2539" r:id="rId17"/>
    <p:sldId id="2540" r:id="rId18"/>
    <p:sldId id="2562" r:id="rId19"/>
    <p:sldId id="512" r:id="rId20"/>
    <p:sldId id="2542" r:id="rId21"/>
    <p:sldId id="2543" r:id="rId22"/>
    <p:sldId id="2544" r:id="rId23"/>
    <p:sldId id="2545" r:id="rId24"/>
    <p:sldId id="2546" r:id="rId25"/>
    <p:sldId id="2547" r:id="rId26"/>
    <p:sldId id="2548" r:id="rId27"/>
    <p:sldId id="2549" r:id="rId28"/>
    <p:sldId id="2550" r:id="rId29"/>
    <p:sldId id="2551" r:id="rId30"/>
    <p:sldId id="2552" r:id="rId31"/>
    <p:sldId id="2553" r:id="rId32"/>
    <p:sldId id="2554" r:id="rId33"/>
    <p:sldId id="2555" r:id="rId34"/>
    <p:sldId id="2556" r:id="rId35"/>
    <p:sldId id="2557" r:id="rId36"/>
    <p:sldId id="2558" r:id="rId37"/>
    <p:sldId id="2559" r:id="rId38"/>
    <p:sldId id="2560" r:id="rId39"/>
    <p:sldId id="2563" r:id="rId40"/>
    <p:sldId id="2564" r:id="rId41"/>
    <p:sldId id="2531" r:id="rId42"/>
    <p:sldId id="2608" r:id="rId43"/>
    <p:sldId id="2594" r:id="rId44"/>
    <p:sldId id="2595" r:id="rId45"/>
    <p:sldId id="2591" r:id="rId46"/>
    <p:sldId id="2592" r:id="rId47"/>
    <p:sldId id="2593" r:id="rId48"/>
    <p:sldId id="2586" r:id="rId49"/>
    <p:sldId id="2587" r:id="rId50"/>
    <p:sldId id="2588" r:id="rId51"/>
    <p:sldId id="2589" r:id="rId52"/>
    <p:sldId id="2590" r:id="rId53"/>
    <p:sldId id="2598" r:id="rId54"/>
    <p:sldId id="2599" r:id="rId55"/>
    <p:sldId id="2600" r:id="rId56"/>
    <p:sldId id="2601" r:id="rId57"/>
    <p:sldId id="2602" r:id="rId58"/>
    <p:sldId id="2603" r:id="rId59"/>
    <p:sldId id="2604" r:id="rId60"/>
    <p:sldId id="2605" r:id="rId61"/>
    <p:sldId id="2606" r:id="rId62"/>
    <p:sldId id="2607" r:id="rId63"/>
    <p:sldId id="2565" r:id="rId64"/>
    <p:sldId id="2566" r:id="rId65"/>
    <p:sldId id="2567" r:id="rId66"/>
    <p:sldId id="2568" r:id="rId67"/>
    <p:sldId id="2569" r:id="rId68"/>
    <p:sldId id="2570" r:id="rId69"/>
    <p:sldId id="2571" r:id="rId70"/>
    <p:sldId id="2572" r:id="rId71"/>
    <p:sldId id="2573" r:id="rId72"/>
    <p:sldId id="2574" r:id="rId73"/>
    <p:sldId id="2575" r:id="rId74"/>
    <p:sldId id="2576" r:id="rId75"/>
    <p:sldId id="2577" r:id="rId76"/>
    <p:sldId id="2578" r:id="rId77"/>
    <p:sldId id="2580" r:id="rId78"/>
    <p:sldId id="2581" r:id="rId79"/>
    <p:sldId id="2582" r:id="rId80"/>
    <p:sldId id="2579" r:id="rId81"/>
    <p:sldId id="2583" r:id="rId82"/>
    <p:sldId id="2584" r:id="rId83"/>
    <p:sldId id="2585" r:id="rId84"/>
    <p:sldId id="2610" r:id="rId85"/>
    <p:sldId id="2611" r:id="rId86"/>
    <p:sldId id="2612" r:id="rId87"/>
    <p:sldId id="2615" r:id="rId88"/>
    <p:sldId id="2613" r:id="rId89"/>
    <p:sldId id="2614" r:id="rId90"/>
    <p:sldId id="2617" r:id="rId91"/>
    <p:sldId id="2618" r:id="rId92"/>
    <p:sldId id="2620" r:id="rId93"/>
    <p:sldId id="2621" r:id="rId94"/>
    <p:sldId id="2619" r:id="rId95"/>
    <p:sldId id="2622" r:id="rId96"/>
    <p:sldId id="2623" r:id="rId97"/>
    <p:sldId id="2627" r:id="rId98"/>
    <p:sldId id="2628" r:id="rId99"/>
    <p:sldId id="2632" r:id="rId100"/>
    <p:sldId id="2633" r:id="rId101"/>
    <p:sldId id="2634" r:id="rId102"/>
    <p:sldId id="2624" r:id="rId103"/>
    <p:sldId id="2625" r:id="rId104"/>
    <p:sldId id="2626" r:id="rId105"/>
    <p:sldId id="2631" r:id="rId106"/>
    <p:sldId id="2635" r:id="rId107"/>
    <p:sldId id="2636" r:id="rId108"/>
    <p:sldId id="2637" r:id="rId109"/>
    <p:sldId id="2629" r:id="rId110"/>
    <p:sldId id="2630" r:id="rId111"/>
    <p:sldId id="2616" r:id="rId112"/>
    <p:sldId id="2609" r:id="rId1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7DF3DD6-2283-451B-ACF7-44940C8C62E0}">
          <p14:sldIdLst>
            <p14:sldId id="2197"/>
            <p14:sldId id="2532"/>
            <p14:sldId id="2541"/>
            <p14:sldId id="2561"/>
            <p14:sldId id="2534"/>
            <p14:sldId id="2533"/>
            <p14:sldId id="2515"/>
            <p14:sldId id="2535"/>
            <p14:sldId id="2516"/>
            <p14:sldId id="2517"/>
            <p14:sldId id="2536"/>
            <p14:sldId id="2538"/>
            <p14:sldId id="2537"/>
            <p14:sldId id="2518"/>
            <p14:sldId id="2519"/>
            <p14:sldId id="2539"/>
            <p14:sldId id="2540"/>
            <p14:sldId id="2562"/>
            <p14:sldId id="512"/>
            <p14:sldId id="2542"/>
          </p14:sldIdLst>
        </p14:section>
        <p14:section name="Untitled Section" id="{3C558955-F3CF-4BC3-B566-59125DD9383E}">
          <p14:sldIdLst>
            <p14:sldId id="2543"/>
            <p14:sldId id="2544"/>
            <p14:sldId id="2545"/>
            <p14:sldId id="2546"/>
            <p14:sldId id="2547"/>
            <p14:sldId id="2548"/>
            <p14:sldId id="2549"/>
            <p14:sldId id="2550"/>
            <p14:sldId id="2551"/>
            <p14:sldId id="2552"/>
            <p14:sldId id="2553"/>
            <p14:sldId id="2554"/>
            <p14:sldId id="2555"/>
            <p14:sldId id="2556"/>
            <p14:sldId id="2557"/>
            <p14:sldId id="2558"/>
            <p14:sldId id="2559"/>
            <p14:sldId id="2560"/>
            <p14:sldId id="2563"/>
            <p14:sldId id="2564"/>
            <p14:sldId id="2531"/>
            <p14:sldId id="2608"/>
            <p14:sldId id="2594"/>
            <p14:sldId id="2595"/>
            <p14:sldId id="2591"/>
            <p14:sldId id="2592"/>
            <p14:sldId id="2593"/>
            <p14:sldId id="2586"/>
            <p14:sldId id="2587"/>
            <p14:sldId id="2588"/>
            <p14:sldId id="2589"/>
            <p14:sldId id="2590"/>
            <p14:sldId id="2598"/>
            <p14:sldId id="2599"/>
            <p14:sldId id="2600"/>
            <p14:sldId id="2601"/>
            <p14:sldId id="2602"/>
            <p14:sldId id="2603"/>
            <p14:sldId id="2604"/>
            <p14:sldId id="2605"/>
            <p14:sldId id="2606"/>
            <p14:sldId id="2607"/>
            <p14:sldId id="2565"/>
            <p14:sldId id="2566"/>
            <p14:sldId id="2567"/>
            <p14:sldId id="2568"/>
            <p14:sldId id="2569"/>
            <p14:sldId id="2570"/>
            <p14:sldId id="2571"/>
            <p14:sldId id="2572"/>
            <p14:sldId id="2573"/>
            <p14:sldId id="2574"/>
            <p14:sldId id="2575"/>
            <p14:sldId id="2576"/>
            <p14:sldId id="2577"/>
            <p14:sldId id="2578"/>
            <p14:sldId id="2580"/>
            <p14:sldId id="2581"/>
            <p14:sldId id="2582"/>
            <p14:sldId id="2579"/>
            <p14:sldId id="2583"/>
            <p14:sldId id="2584"/>
            <p14:sldId id="2585"/>
            <p14:sldId id="2610"/>
            <p14:sldId id="2611"/>
            <p14:sldId id="2612"/>
            <p14:sldId id="2615"/>
            <p14:sldId id="2613"/>
            <p14:sldId id="2614"/>
            <p14:sldId id="2617"/>
            <p14:sldId id="2618"/>
            <p14:sldId id="2620"/>
            <p14:sldId id="2621"/>
            <p14:sldId id="2619"/>
            <p14:sldId id="2622"/>
            <p14:sldId id="2623"/>
            <p14:sldId id="2627"/>
            <p14:sldId id="2628"/>
            <p14:sldId id="2632"/>
            <p14:sldId id="2633"/>
            <p14:sldId id="2634"/>
            <p14:sldId id="2624"/>
            <p14:sldId id="2625"/>
            <p14:sldId id="2626"/>
            <p14:sldId id="2631"/>
            <p14:sldId id="2635"/>
            <p14:sldId id="2636"/>
            <p14:sldId id="2637"/>
            <p14:sldId id="2629"/>
            <p14:sldId id="2630"/>
            <p14:sldId id="2616"/>
            <p14:sldId id="26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C Worship Team" initials="CWT" lastIdx="1" clrIdx="0">
    <p:extLst>
      <p:ext uri="{19B8F6BF-5375-455C-9EA6-DF929625EA0E}">
        <p15:presenceInfo xmlns:p15="http://schemas.microsoft.com/office/powerpoint/2012/main" userId="CCC Worship Te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54" autoAdjust="0"/>
  </p:normalViewPr>
  <p:slideViewPr>
    <p:cSldViewPr>
      <p:cViewPr varScale="1">
        <p:scale>
          <a:sx n="54" d="100"/>
          <a:sy n="54" d="100"/>
        </p:scale>
        <p:origin x="1149" y="41"/>
      </p:cViewPr>
      <p:guideLst>
        <p:guide orient="horz" pos="2160"/>
        <p:guide pos="2880"/>
      </p:guideLst>
    </p:cSldViewPr>
  </p:slideViewPr>
  <p:outlineViewPr>
    <p:cViewPr>
      <p:scale>
        <a:sx n="33" d="100"/>
        <a:sy n="33" d="100"/>
      </p:scale>
      <p:origin x="0" y="-50064"/>
    </p:cViewPr>
  </p:outlineViewPr>
  <p:notesTextViewPr>
    <p:cViewPr>
      <p:scale>
        <a:sx n="100" d="100"/>
        <a:sy n="100" d="100"/>
      </p:scale>
      <p:origin x="0" y="0"/>
    </p:cViewPr>
  </p:notesTextViewPr>
  <p:sorterViewPr>
    <p:cViewPr>
      <p:scale>
        <a:sx n="90" d="100"/>
        <a:sy n="90" d="100"/>
      </p:scale>
      <p:origin x="0" y="-27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67DEA-0B33-4DAC-B11A-4941686238B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67FCD0C-962D-44AE-8F01-A4E9B606B79D}">
      <dgm:prSet phldrT="[Text]"/>
      <dgm:spPr/>
      <dgm:t>
        <a:bodyPr/>
        <a:lstStyle/>
        <a:p>
          <a:r>
            <a:rPr lang="en-US" dirty="0"/>
            <a:t>Page</a:t>
          </a:r>
        </a:p>
      </dgm:t>
    </dgm:pt>
    <dgm:pt modelId="{971DC434-8431-4712-ADC0-F939C9C265C2}" type="parTrans" cxnId="{94FC4150-88A8-454E-8115-FA38C7BE9521}">
      <dgm:prSet/>
      <dgm:spPr/>
      <dgm:t>
        <a:bodyPr/>
        <a:lstStyle/>
        <a:p>
          <a:endParaRPr lang="en-US"/>
        </a:p>
      </dgm:t>
    </dgm:pt>
    <dgm:pt modelId="{988F3211-1A40-408B-8D87-3BCFBC607FCA}" type="sibTrans" cxnId="{94FC4150-88A8-454E-8115-FA38C7BE9521}">
      <dgm:prSet/>
      <dgm:spPr/>
      <dgm:t>
        <a:bodyPr/>
        <a:lstStyle/>
        <a:p>
          <a:endParaRPr lang="en-US"/>
        </a:p>
      </dgm:t>
    </dgm:pt>
    <dgm:pt modelId="{6F0A8D22-A28A-4C81-9D0E-A7A20280D3B5}">
      <dgm:prSet phldrT="[Text]"/>
      <dgm:spPr/>
      <dgm:t>
        <a:bodyPr/>
        <a:lstStyle/>
        <a:p>
          <a:r>
            <a:rPr lang="en-US" dirty="0"/>
            <a:t>Van </a:t>
          </a:r>
          <a:r>
            <a:rPr lang="en-US" dirty="0" err="1"/>
            <a:t>Amburgh</a:t>
          </a:r>
          <a:endParaRPr lang="en-US" dirty="0"/>
        </a:p>
      </dgm:t>
    </dgm:pt>
    <dgm:pt modelId="{7C3B6C9F-4498-4673-9F30-35FEAF6560FD}" type="parTrans" cxnId="{CDD48E3C-9D27-4CEF-A276-3FE80CC82F28}">
      <dgm:prSet/>
      <dgm:spPr/>
      <dgm:t>
        <a:bodyPr/>
        <a:lstStyle/>
        <a:p>
          <a:endParaRPr lang="en-US"/>
        </a:p>
      </dgm:t>
    </dgm:pt>
    <dgm:pt modelId="{8A10019E-5FBA-46E3-902C-C75104412CEF}" type="sibTrans" cxnId="{CDD48E3C-9D27-4CEF-A276-3FE80CC82F28}">
      <dgm:prSet/>
      <dgm:spPr/>
      <dgm:t>
        <a:bodyPr/>
        <a:lstStyle/>
        <a:p>
          <a:endParaRPr lang="en-US"/>
        </a:p>
      </dgm:t>
    </dgm:pt>
    <dgm:pt modelId="{02F15F48-AAEF-4B69-A342-26C41AEDC51C}">
      <dgm:prSet phldrT="[Text]"/>
      <dgm:spPr/>
      <dgm:t>
        <a:bodyPr/>
        <a:lstStyle/>
        <a:p>
          <a:r>
            <a:rPr lang="en-US" dirty="0"/>
            <a:t>Rockwell</a:t>
          </a:r>
        </a:p>
      </dgm:t>
    </dgm:pt>
    <dgm:pt modelId="{41F87878-BF3B-4A08-8D60-B10CAAE0BF76}" type="parTrans" cxnId="{8F0E34A5-5C42-4639-8260-8665BA6358BA}">
      <dgm:prSet/>
      <dgm:spPr/>
      <dgm:t>
        <a:bodyPr/>
        <a:lstStyle/>
        <a:p>
          <a:endParaRPr lang="en-US"/>
        </a:p>
      </dgm:t>
    </dgm:pt>
    <dgm:pt modelId="{E1389D4D-2CA0-4626-8482-9EE881869B2F}" type="sibTrans" cxnId="{8F0E34A5-5C42-4639-8260-8665BA6358BA}">
      <dgm:prSet/>
      <dgm:spPr/>
      <dgm:t>
        <a:bodyPr/>
        <a:lstStyle/>
        <a:p>
          <a:endParaRPr lang="en-US"/>
        </a:p>
      </dgm:t>
    </dgm:pt>
    <dgm:pt modelId="{A74C17D9-E315-4422-BEAA-B678DB367F78}">
      <dgm:prSet phldrT="[Text]"/>
      <dgm:spPr/>
      <dgm:t>
        <a:bodyPr/>
        <a:lstStyle/>
        <a:p>
          <a:r>
            <a:rPr lang="en-US" dirty="0" err="1"/>
            <a:t>Brenneisen</a:t>
          </a:r>
          <a:endParaRPr lang="en-US" dirty="0"/>
        </a:p>
      </dgm:t>
    </dgm:pt>
    <dgm:pt modelId="{7069F6C2-F928-482F-BCAF-84DE344BAFED}" type="parTrans" cxnId="{638065DF-8D36-4554-A410-1672BCD14854}">
      <dgm:prSet/>
      <dgm:spPr/>
      <dgm:t>
        <a:bodyPr/>
        <a:lstStyle/>
        <a:p>
          <a:endParaRPr lang="en-US"/>
        </a:p>
      </dgm:t>
    </dgm:pt>
    <dgm:pt modelId="{C169C5B6-412D-4515-B159-414ECBD04025}" type="sibTrans" cxnId="{638065DF-8D36-4554-A410-1672BCD14854}">
      <dgm:prSet/>
      <dgm:spPr/>
      <dgm:t>
        <a:bodyPr/>
        <a:lstStyle/>
        <a:p>
          <a:endParaRPr lang="en-US"/>
        </a:p>
      </dgm:t>
    </dgm:pt>
    <dgm:pt modelId="{4A4BAFD6-6503-4775-A35D-F330839172B7}">
      <dgm:prSet phldrT="[Text]"/>
      <dgm:spPr/>
      <dgm:t>
        <a:bodyPr/>
        <a:lstStyle/>
        <a:p>
          <a:r>
            <a:rPr lang="en-US" dirty="0"/>
            <a:t>Robison</a:t>
          </a:r>
        </a:p>
      </dgm:t>
    </dgm:pt>
    <dgm:pt modelId="{3EEC3461-7FE5-4D5E-9EB6-C46E741730B3}" type="parTrans" cxnId="{23AFA5B6-0753-4388-94EF-DEF4298964DC}">
      <dgm:prSet/>
      <dgm:spPr/>
      <dgm:t>
        <a:bodyPr/>
        <a:lstStyle/>
        <a:p>
          <a:endParaRPr lang="en-US"/>
        </a:p>
      </dgm:t>
    </dgm:pt>
    <dgm:pt modelId="{BF43B962-C182-4B1C-8D3E-60B183157351}" type="sibTrans" cxnId="{23AFA5B6-0753-4388-94EF-DEF4298964DC}">
      <dgm:prSet/>
      <dgm:spPr/>
      <dgm:t>
        <a:bodyPr/>
        <a:lstStyle/>
        <a:p>
          <a:endParaRPr lang="en-US"/>
        </a:p>
      </dgm:t>
    </dgm:pt>
    <dgm:pt modelId="{F901F46D-1000-48DB-962E-7A3C733D3F5D}" type="pres">
      <dgm:prSet presAssocID="{35D67DEA-0B33-4DAC-B11A-4941686238BE}" presName="cycle" presStyleCnt="0">
        <dgm:presLayoutVars>
          <dgm:dir/>
          <dgm:resizeHandles val="exact"/>
        </dgm:presLayoutVars>
      </dgm:prSet>
      <dgm:spPr/>
    </dgm:pt>
    <dgm:pt modelId="{D43536B0-199C-4FE5-9D51-CBB6DF249156}" type="pres">
      <dgm:prSet presAssocID="{F67FCD0C-962D-44AE-8F01-A4E9B606B79D}" presName="node" presStyleLbl="node1" presStyleIdx="0" presStyleCnt="5">
        <dgm:presLayoutVars>
          <dgm:bulletEnabled val="1"/>
        </dgm:presLayoutVars>
      </dgm:prSet>
      <dgm:spPr/>
    </dgm:pt>
    <dgm:pt modelId="{A96ABCE1-C590-48AA-AFE9-D302390DA9BB}" type="pres">
      <dgm:prSet presAssocID="{F67FCD0C-962D-44AE-8F01-A4E9B606B79D}" presName="spNode" presStyleCnt="0"/>
      <dgm:spPr/>
    </dgm:pt>
    <dgm:pt modelId="{DEDA4B86-EF4D-47A5-8D67-E24DEA4A0EA2}" type="pres">
      <dgm:prSet presAssocID="{988F3211-1A40-408B-8D87-3BCFBC607FCA}" presName="sibTrans" presStyleLbl="sibTrans1D1" presStyleIdx="0" presStyleCnt="5"/>
      <dgm:spPr/>
    </dgm:pt>
    <dgm:pt modelId="{F0936100-C1B8-4694-BA55-EF207178F911}" type="pres">
      <dgm:prSet presAssocID="{6F0A8D22-A28A-4C81-9D0E-A7A20280D3B5}" presName="node" presStyleLbl="node1" presStyleIdx="1" presStyleCnt="5">
        <dgm:presLayoutVars>
          <dgm:bulletEnabled val="1"/>
        </dgm:presLayoutVars>
      </dgm:prSet>
      <dgm:spPr/>
    </dgm:pt>
    <dgm:pt modelId="{AF05095C-1DD5-48D3-A8BF-075D541E9746}" type="pres">
      <dgm:prSet presAssocID="{6F0A8D22-A28A-4C81-9D0E-A7A20280D3B5}" presName="spNode" presStyleCnt="0"/>
      <dgm:spPr/>
    </dgm:pt>
    <dgm:pt modelId="{925955D9-FC6C-4172-8124-FDBA09CC4064}" type="pres">
      <dgm:prSet presAssocID="{8A10019E-5FBA-46E3-902C-C75104412CEF}" presName="sibTrans" presStyleLbl="sibTrans1D1" presStyleIdx="1" presStyleCnt="5"/>
      <dgm:spPr/>
    </dgm:pt>
    <dgm:pt modelId="{AFB362A5-6551-445F-BDDE-C3280F1D8B50}" type="pres">
      <dgm:prSet presAssocID="{02F15F48-AAEF-4B69-A342-26C41AEDC51C}" presName="node" presStyleLbl="node1" presStyleIdx="2" presStyleCnt="5">
        <dgm:presLayoutVars>
          <dgm:bulletEnabled val="1"/>
        </dgm:presLayoutVars>
      </dgm:prSet>
      <dgm:spPr/>
    </dgm:pt>
    <dgm:pt modelId="{5A03BBE6-08FF-4968-A386-CBAFACFF2B3B}" type="pres">
      <dgm:prSet presAssocID="{02F15F48-AAEF-4B69-A342-26C41AEDC51C}" presName="spNode" presStyleCnt="0"/>
      <dgm:spPr/>
    </dgm:pt>
    <dgm:pt modelId="{981237B7-F9BC-41E7-B11F-F1E4C3BD65FC}" type="pres">
      <dgm:prSet presAssocID="{E1389D4D-2CA0-4626-8482-9EE881869B2F}" presName="sibTrans" presStyleLbl="sibTrans1D1" presStyleIdx="2" presStyleCnt="5"/>
      <dgm:spPr/>
    </dgm:pt>
    <dgm:pt modelId="{9D16EDC3-E820-4EFC-BEAE-F66E1B447BE6}" type="pres">
      <dgm:prSet presAssocID="{A74C17D9-E315-4422-BEAA-B678DB367F78}" presName="node" presStyleLbl="node1" presStyleIdx="3" presStyleCnt="5">
        <dgm:presLayoutVars>
          <dgm:bulletEnabled val="1"/>
        </dgm:presLayoutVars>
      </dgm:prSet>
      <dgm:spPr/>
    </dgm:pt>
    <dgm:pt modelId="{19FB3386-769A-4DC8-A866-3D3FBEE64925}" type="pres">
      <dgm:prSet presAssocID="{A74C17D9-E315-4422-BEAA-B678DB367F78}" presName="spNode" presStyleCnt="0"/>
      <dgm:spPr/>
    </dgm:pt>
    <dgm:pt modelId="{1C4635E0-1CF7-4FD9-BB2B-B781A35F647B}" type="pres">
      <dgm:prSet presAssocID="{C169C5B6-412D-4515-B159-414ECBD04025}" presName="sibTrans" presStyleLbl="sibTrans1D1" presStyleIdx="3" presStyleCnt="5"/>
      <dgm:spPr/>
    </dgm:pt>
    <dgm:pt modelId="{E8412DE9-ED14-4DB9-A6AF-7A75843D8C80}" type="pres">
      <dgm:prSet presAssocID="{4A4BAFD6-6503-4775-A35D-F330839172B7}" presName="node" presStyleLbl="node1" presStyleIdx="4" presStyleCnt="5">
        <dgm:presLayoutVars>
          <dgm:bulletEnabled val="1"/>
        </dgm:presLayoutVars>
      </dgm:prSet>
      <dgm:spPr/>
    </dgm:pt>
    <dgm:pt modelId="{77516E3B-100E-4485-8464-478D8E1D28F1}" type="pres">
      <dgm:prSet presAssocID="{4A4BAFD6-6503-4775-A35D-F330839172B7}" presName="spNode" presStyleCnt="0"/>
      <dgm:spPr/>
    </dgm:pt>
    <dgm:pt modelId="{30D8CBDB-5C62-4AD2-B868-6D089878BA82}" type="pres">
      <dgm:prSet presAssocID="{BF43B962-C182-4B1C-8D3E-60B183157351}" presName="sibTrans" presStyleLbl="sibTrans1D1" presStyleIdx="4" presStyleCnt="5"/>
      <dgm:spPr/>
    </dgm:pt>
  </dgm:ptLst>
  <dgm:cxnLst>
    <dgm:cxn modelId="{16E21710-6533-4038-AB8A-0081E8695759}" type="presOf" srcId="{4A4BAFD6-6503-4775-A35D-F330839172B7}" destId="{E8412DE9-ED14-4DB9-A6AF-7A75843D8C80}" srcOrd="0" destOrd="0" presId="urn:microsoft.com/office/officeart/2005/8/layout/cycle6"/>
    <dgm:cxn modelId="{ED86DD16-9B7F-4D4E-97AF-4D2979E1ABC1}" type="presOf" srcId="{6F0A8D22-A28A-4C81-9D0E-A7A20280D3B5}" destId="{F0936100-C1B8-4694-BA55-EF207178F911}" srcOrd="0" destOrd="0" presId="urn:microsoft.com/office/officeart/2005/8/layout/cycle6"/>
    <dgm:cxn modelId="{E6E8D91E-CFEB-40F3-8E6F-29EB0821C71B}" type="presOf" srcId="{02F15F48-AAEF-4B69-A342-26C41AEDC51C}" destId="{AFB362A5-6551-445F-BDDE-C3280F1D8B50}" srcOrd="0" destOrd="0" presId="urn:microsoft.com/office/officeart/2005/8/layout/cycle6"/>
    <dgm:cxn modelId="{A1CA5228-45EC-44AD-9485-C8C72F709DC5}" type="presOf" srcId="{C169C5B6-412D-4515-B159-414ECBD04025}" destId="{1C4635E0-1CF7-4FD9-BB2B-B781A35F647B}" srcOrd="0" destOrd="0" presId="urn:microsoft.com/office/officeart/2005/8/layout/cycle6"/>
    <dgm:cxn modelId="{ED54FE3B-E9F8-4EB3-BA2D-792A10439FF8}" type="presOf" srcId="{35D67DEA-0B33-4DAC-B11A-4941686238BE}" destId="{F901F46D-1000-48DB-962E-7A3C733D3F5D}" srcOrd="0" destOrd="0" presId="urn:microsoft.com/office/officeart/2005/8/layout/cycle6"/>
    <dgm:cxn modelId="{CDD48E3C-9D27-4CEF-A276-3FE80CC82F28}" srcId="{35D67DEA-0B33-4DAC-B11A-4941686238BE}" destId="{6F0A8D22-A28A-4C81-9D0E-A7A20280D3B5}" srcOrd="1" destOrd="0" parTransId="{7C3B6C9F-4498-4673-9F30-35FEAF6560FD}" sibTransId="{8A10019E-5FBA-46E3-902C-C75104412CEF}"/>
    <dgm:cxn modelId="{F1FAB85E-21B8-44D2-B2EB-6FC26DA3FCA8}" type="presOf" srcId="{E1389D4D-2CA0-4626-8482-9EE881869B2F}" destId="{981237B7-F9BC-41E7-B11F-F1E4C3BD65FC}" srcOrd="0" destOrd="0" presId="urn:microsoft.com/office/officeart/2005/8/layout/cycle6"/>
    <dgm:cxn modelId="{94FC4150-88A8-454E-8115-FA38C7BE9521}" srcId="{35D67DEA-0B33-4DAC-B11A-4941686238BE}" destId="{F67FCD0C-962D-44AE-8F01-A4E9B606B79D}" srcOrd="0" destOrd="0" parTransId="{971DC434-8431-4712-ADC0-F939C9C265C2}" sibTransId="{988F3211-1A40-408B-8D87-3BCFBC607FCA}"/>
    <dgm:cxn modelId="{8F0E34A5-5C42-4639-8260-8665BA6358BA}" srcId="{35D67DEA-0B33-4DAC-B11A-4941686238BE}" destId="{02F15F48-AAEF-4B69-A342-26C41AEDC51C}" srcOrd="2" destOrd="0" parTransId="{41F87878-BF3B-4A08-8D60-B10CAAE0BF76}" sibTransId="{E1389D4D-2CA0-4626-8482-9EE881869B2F}"/>
    <dgm:cxn modelId="{23AFA5B6-0753-4388-94EF-DEF4298964DC}" srcId="{35D67DEA-0B33-4DAC-B11A-4941686238BE}" destId="{4A4BAFD6-6503-4775-A35D-F330839172B7}" srcOrd="4" destOrd="0" parTransId="{3EEC3461-7FE5-4D5E-9EB6-C46E741730B3}" sibTransId="{BF43B962-C182-4B1C-8D3E-60B183157351}"/>
    <dgm:cxn modelId="{9023E8B6-8F25-4A6C-B842-84D3995B9A9A}" type="presOf" srcId="{F67FCD0C-962D-44AE-8F01-A4E9B606B79D}" destId="{D43536B0-199C-4FE5-9D51-CBB6DF249156}" srcOrd="0" destOrd="0" presId="urn:microsoft.com/office/officeart/2005/8/layout/cycle6"/>
    <dgm:cxn modelId="{011C11BC-A794-4533-A92D-9A3D3417DDC7}" type="presOf" srcId="{A74C17D9-E315-4422-BEAA-B678DB367F78}" destId="{9D16EDC3-E820-4EFC-BEAE-F66E1B447BE6}" srcOrd="0" destOrd="0" presId="urn:microsoft.com/office/officeart/2005/8/layout/cycle6"/>
    <dgm:cxn modelId="{99B101D5-7357-4803-8400-3FB0F9D1490D}" type="presOf" srcId="{BF43B962-C182-4B1C-8D3E-60B183157351}" destId="{30D8CBDB-5C62-4AD2-B868-6D089878BA82}" srcOrd="0" destOrd="0" presId="urn:microsoft.com/office/officeart/2005/8/layout/cycle6"/>
    <dgm:cxn modelId="{638065DF-8D36-4554-A410-1672BCD14854}" srcId="{35D67DEA-0B33-4DAC-B11A-4941686238BE}" destId="{A74C17D9-E315-4422-BEAA-B678DB367F78}" srcOrd="3" destOrd="0" parTransId="{7069F6C2-F928-482F-BCAF-84DE344BAFED}" sibTransId="{C169C5B6-412D-4515-B159-414ECBD04025}"/>
    <dgm:cxn modelId="{2E8E27E4-F11E-4C10-BD55-5D23268876A6}" type="presOf" srcId="{8A10019E-5FBA-46E3-902C-C75104412CEF}" destId="{925955D9-FC6C-4172-8124-FDBA09CC4064}" srcOrd="0" destOrd="0" presId="urn:microsoft.com/office/officeart/2005/8/layout/cycle6"/>
    <dgm:cxn modelId="{6D967DF3-3567-44BA-AF1F-01FBCBF5E7FC}" type="presOf" srcId="{988F3211-1A40-408B-8D87-3BCFBC607FCA}" destId="{DEDA4B86-EF4D-47A5-8D67-E24DEA4A0EA2}" srcOrd="0" destOrd="0" presId="urn:microsoft.com/office/officeart/2005/8/layout/cycle6"/>
    <dgm:cxn modelId="{D6724755-D994-4D6C-A675-D664BAB3C3A8}" type="presParOf" srcId="{F901F46D-1000-48DB-962E-7A3C733D3F5D}" destId="{D43536B0-199C-4FE5-9D51-CBB6DF249156}" srcOrd="0" destOrd="0" presId="urn:microsoft.com/office/officeart/2005/8/layout/cycle6"/>
    <dgm:cxn modelId="{96E0F521-3B74-4973-BF4A-A415E564B587}" type="presParOf" srcId="{F901F46D-1000-48DB-962E-7A3C733D3F5D}" destId="{A96ABCE1-C590-48AA-AFE9-D302390DA9BB}" srcOrd="1" destOrd="0" presId="urn:microsoft.com/office/officeart/2005/8/layout/cycle6"/>
    <dgm:cxn modelId="{C518EED7-ABC2-4BE6-BD0D-32847E7F8AA3}" type="presParOf" srcId="{F901F46D-1000-48DB-962E-7A3C733D3F5D}" destId="{DEDA4B86-EF4D-47A5-8D67-E24DEA4A0EA2}" srcOrd="2" destOrd="0" presId="urn:microsoft.com/office/officeart/2005/8/layout/cycle6"/>
    <dgm:cxn modelId="{6C1C1D94-F669-4220-97FC-1078432A5811}" type="presParOf" srcId="{F901F46D-1000-48DB-962E-7A3C733D3F5D}" destId="{F0936100-C1B8-4694-BA55-EF207178F911}" srcOrd="3" destOrd="0" presId="urn:microsoft.com/office/officeart/2005/8/layout/cycle6"/>
    <dgm:cxn modelId="{AE28BD18-AF22-48CD-8FD0-20CA4E2B4AB0}" type="presParOf" srcId="{F901F46D-1000-48DB-962E-7A3C733D3F5D}" destId="{AF05095C-1DD5-48D3-A8BF-075D541E9746}" srcOrd="4" destOrd="0" presId="urn:microsoft.com/office/officeart/2005/8/layout/cycle6"/>
    <dgm:cxn modelId="{6074A77E-138E-43D9-AFC4-E773AB935B90}" type="presParOf" srcId="{F901F46D-1000-48DB-962E-7A3C733D3F5D}" destId="{925955D9-FC6C-4172-8124-FDBA09CC4064}" srcOrd="5" destOrd="0" presId="urn:microsoft.com/office/officeart/2005/8/layout/cycle6"/>
    <dgm:cxn modelId="{E7D56127-3B2E-4511-9FEC-22FCB486ACCD}" type="presParOf" srcId="{F901F46D-1000-48DB-962E-7A3C733D3F5D}" destId="{AFB362A5-6551-445F-BDDE-C3280F1D8B50}" srcOrd="6" destOrd="0" presId="urn:microsoft.com/office/officeart/2005/8/layout/cycle6"/>
    <dgm:cxn modelId="{38B6A30E-6900-40AC-9218-B5769270C15A}" type="presParOf" srcId="{F901F46D-1000-48DB-962E-7A3C733D3F5D}" destId="{5A03BBE6-08FF-4968-A386-CBAFACFF2B3B}" srcOrd="7" destOrd="0" presId="urn:microsoft.com/office/officeart/2005/8/layout/cycle6"/>
    <dgm:cxn modelId="{E548892E-16E7-4B15-9FF9-AD2CE1BB5F86}" type="presParOf" srcId="{F901F46D-1000-48DB-962E-7A3C733D3F5D}" destId="{981237B7-F9BC-41E7-B11F-F1E4C3BD65FC}" srcOrd="8" destOrd="0" presId="urn:microsoft.com/office/officeart/2005/8/layout/cycle6"/>
    <dgm:cxn modelId="{9134810C-2784-40C6-9E34-826EF39798DD}" type="presParOf" srcId="{F901F46D-1000-48DB-962E-7A3C733D3F5D}" destId="{9D16EDC3-E820-4EFC-BEAE-F66E1B447BE6}" srcOrd="9" destOrd="0" presId="urn:microsoft.com/office/officeart/2005/8/layout/cycle6"/>
    <dgm:cxn modelId="{06A77F26-69F2-4CB3-B00F-F1205BE9E75E}" type="presParOf" srcId="{F901F46D-1000-48DB-962E-7A3C733D3F5D}" destId="{19FB3386-769A-4DC8-A866-3D3FBEE64925}" srcOrd="10" destOrd="0" presId="urn:microsoft.com/office/officeart/2005/8/layout/cycle6"/>
    <dgm:cxn modelId="{3957D403-264C-467D-AC7A-A96D269F8171}" type="presParOf" srcId="{F901F46D-1000-48DB-962E-7A3C733D3F5D}" destId="{1C4635E0-1CF7-4FD9-BB2B-B781A35F647B}" srcOrd="11" destOrd="0" presId="urn:microsoft.com/office/officeart/2005/8/layout/cycle6"/>
    <dgm:cxn modelId="{4098504F-A36B-4C29-A2E8-CD4A9E92111F}" type="presParOf" srcId="{F901F46D-1000-48DB-962E-7A3C733D3F5D}" destId="{E8412DE9-ED14-4DB9-A6AF-7A75843D8C80}" srcOrd="12" destOrd="0" presId="urn:microsoft.com/office/officeart/2005/8/layout/cycle6"/>
    <dgm:cxn modelId="{03052C3D-59AB-47CA-9897-42CDC7678183}" type="presParOf" srcId="{F901F46D-1000-48DB-962E-7A3C733D3F5D}" destId="{77516E3B-100E-4485-8464-478D8E1D28F1}" srcOrd="13" destOrd="0" presId="urn:microsoft.com/office/officeart/2005/8/layout/cycle6"/>
    <dgm:cxn modelId="{B081265B-01A1-40BA-BFDA-CE4B9AE215E3}" type="presParOf" srcId="{F901F46D-1000-48DB-962E-7A3C733D3F5D}" destId="{30D8CBDB-5C62-4AD2-B868-6D089878BA8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67DEA-0B33-4DAC-B11A-4941686238B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67FCD0C-962D-44AE-8F01-A4E9B606B79D}">
      <dgm:prSet phldrT="[Text]"/>
      <dgm:spPr/>
      <dgm:t>
        <a:bodyPr/>
        <a:lstStyle/>
        <a:p>
          <a:r>
            <a:rPr lang="en-US" dirty="0"/>
            <a:t>Burgess</a:t>
          </a:r>
        </a:p>
      </dgm:t>
    </dgm:pt>
    <dgm:pt modelId="{971DC434-8431-4712-ADC0-F939C9C265C2}" type="parTrans" cxnId="{94FC4150-88A8-454E-8115-FA38C7BE9521}">
      <dgm:prSet/>
      <dgm:spPr/>
      <dgm:t>
        <a:bodyPr/>
        <a:lstStyle/>
        <a:p>
          <a:endParaRPr lang="en-US"/>
        </a:p>
      </dgm:t>
    </dgm:pt>
    <dgm:pt modelId="{988F3211-1A40-408B-8D87-3BCFBC607FCA}" type="sibTrans" cxnId="{94FC4150-88A8-454E-8115-FA38C7BE9521}">
      <dgm:prSet/>
      <dgm:spPr/>
      <dgm:t>
        <a:bodyPr/>
        <a:lstStyle/>
        <a:p>
          <a:endParaRPr lang="en-US"/>
        </a:p>
      </dgm:t>
    </dgm:pt>
    <dgm:pt modelId="{6F0A8D22-A28A-4C81-9D0E-A7A20280D3B5}">
      <dgm:prSet phldrT="[Text]"/>
      <dgm:spPr/>
      <dgm:t>
        <a:bodyPr/>
        <a:lstStyle/>
        <a:p>
          <a:r>
            <a:rPr lang="en-US" dirty="0"/>
            <a:t>Hirsh</a:t>
          </a:r>
        </a:p>
      </dgm:t>
    </dgm:pt>
    <dgm:pt modelId="{7C3B6C9F-4498-4673-9F30-35FEAF6560FD}" type="parTrans" cxnId="{CDD48E3C-9D27-4CEF-A276-3FE80CC82F28}">
      <dgm:prSet/>
      <dgm:spPr/>
      <dgm:t>
        <a:bodyPr/>
        <a:lstStyle/>
        <a:p>
          <a:endParaRPr lang="en-US"/>
        </a:p>
      </dgm:t>
    </dgm:pt>
    <dgm:pt modelId="{8A10019E-5FBA-46E3-902C-C75104412CEF}" type="sibTrans" cxnId="{CDD48E3C-9D27-4CEF-A276-3FE80CC82F28}">
      <dgm:prSet/>
      <dgm:spPr/>
      <dgm:t>
        <a:bodyPr/>
        <a:lstStyle/>
        <a:p>
          <a:endParaRPr lang="en-US"/>
        </a:p>
      </dgm:t>
    </dgm:pt>
    <dgm:pt modelId="{02F15F48-AAEF-4B69-A342-26C41AEDC51C}">
      <dgm:prSet phldrT="[Text]"/>
      <dgm:spPr/>
      <dgm:t>
        <a:bodyPr/>
        <a:lstStyle/>
        <a:p>
          <a:r>
            <a:rPr lang="en-US" dirty="0"/>
            <a:t>Hoskins</a:t>
          </a:r>
        </a:p>
      </dgm:t>
    </dgm:pt>
    <dgm:pt modelId="{41F87878-BF3B-4A08-8D60-B10CAAE0BF76}" type="parTrans" cxnId="{8F0E34A5-5C42-4639-8260-8665BA6358BA}">
      <dgm:prSet/>
      <dgm:spPr/>
      <dgm:t>
        <a:bodyPr/>
        <a:lstStyle/>
        <a:p>
          <a:endParaRPr lang="en-US"/>
        </a:p>
      </dgm:t>
    </dgm:pt>
    <dgm:pt modelId="{E1389D4D-2CA0-4626-8482-9EE881869B2F}" type="sibTrans" cxnId="{8F0E34A5-5C42-4639-8260-8665BA6358BA}">
      <dgm:prSet/>
      <dgm:spPr/>
      <dgm:t>
        <a:bodyPr/>
        <a:lstStyle/>
        <a:p>
          <a:endParaRPr lang="en-US"/>
        </a:p>
      </dgm:t>
    </dgm:pt>
    <dgm:pt modelId="{A74C17D9-E315-4422-BEAA-B678DB367F78}">
      <dgm:prSet phldrT="[Text]"/>
      <dgm:spPr>
        <a:solidFill>
          <a:srgbClr val="FFC000"/>
        </a:solidFill>
      </dgm:spPr>
      <dgm:t>
        <a:bodyPr/>
        <a:lstStyle/>
        <a:p>
          <a:r>
            <a:rPr lang="en-US" dirty="0"/>
            <a:t>Rutherford</a:t>
          </a:r>
        </a:p>
      </dgm:t>
    </dgm:pt>
    <dgm:pt modelId="{7069F6C2-F928-482F-BCAF-84DE344BAFED}" type="parTrans" cxnId="{638065DF-8D36-4554-A410-1672BCD14854}">
      <dgm:prSet/>
      <dgm:spPr/>
      <dgm:t>
        <a:bodyPr/>
        <a:lstStyle/>
        <a:p>
          <a:endParaRPr lang="en-US"/>
        </a:p>
      </dgm:t>
    </dgm:pt>
    <dgm:pt modelId="{C169C5B6-412D-4515-B159-414ECBD04025}" type="sibTrans" cxnId="{638065DF-8D36-4554-A410-1672BCD14854}">
      <dgm:prSet/>
      <dgm:spPr/>
      <dgm:t>
        <a:bodyPr/>
        <a:lstStyle/>
        <a:p>
          <a:endParaRPr lang="en-US"/>
        </a:p>
      </dgm:t>
    </dgm:pt>
    <dgm:pt modelId="{4A4BAFD6-6503-4775-A35D-F330839172B7}">
      <dgm:prSet phldrT="[Text]"/>
      <dgm:spPr/>
      <dgm:t>
        <a:bodyPr/>
        <a:lstStyle/>
        <a:p>
          <a:r>
            <a:rPr lang="en-US" dirty="0"/>
            <a:t>Edgar</a:t>
          </a:r>
        </a:p>
      </dgm:t>
    </dgm:pt>
    <dgm:pt modelId="{3EEC3461-7FE5-4D5E-9EB6-C46E741730B3}" type="parTrans" cxnId="{23AFA5B6-0753-4388-94EF-DEF4298964DC}">
      <dgm:prSet/>
      <dgm:spPr/>
      <dgm:t>
        <a:bodyPr/>
        <a:lstStyle/>
        <a:p>
          <a:endParaRPr lang="en-US"/>
        </a:p>
      </dgm:t>
    </dgm:pt>
    <dgm:pt modelId="{BF43B962-C182-4B1C-8D3E-60B183157351}" type="sibTrans" cxnId="{23AFA5B6-0753-4388-94EF-DEF4298964DC}">
      <dgm:prSet/>
      <dgm:spPr/>
      <dgm:t>
        <a:bodyPr/>
        <a:lstStyle/>
        <a:p>
          <a:endParaRPr lang="en-US"/>
        </a:p>
      </dgm:t>
    </dgm:pt>
    <dgm:pt modelId="{F901F46D-1000-48DB-962E-7A3C733D3F5D}" type="pres">
      <dgm:prSet presAssocID="{35D67DEA-0B33-4DAC-B11A-4941686238BE}" presName="cycle" presStyleCnt="0">
        <dgm:presLayoutVars>
          <dgm:dir/>
          <dgm:resizeHandles val="exact"/>
        </dgm:presLayoutVars>
      </dgm:prSet>
      <dgm:spPr/>
    </dgm:pt>
    <dgm:pt modelId="{D43536B0-199C-4FE5-9D51-CBB6DF249156}" type="pres">
      <dgm:prSet presAssocID="{F67FCD0C-962D-44AE-8F01-A4E9B606B79D}" presName="node" presStyleLbl="node1" presStyleIdx="0" presStyleCnt="5">
        <dgm:presLayoutVars>
          <dgm:bulletEnabled val="1"/>
        </dgm:presLayoutVars>
      </dgm:prSet>
      <dgm:spPr/>
    </dgm:pt>
    <dgm:pt modelId="{A96ABCE1-C590-48AA-AFE9-D302390DA9BB}" type="pres">
      <dgm:prSet presAssocID="{F67FCD0C-962D-44AE-8F01-A4E9B606B79D}" presName="spNode" presStyleCnt="0"/>
      <dgm:spPr/>
    </dgm:pt>
    <dgm:pt modelId="{DEDA4B86-EF4D-47A5-8D67-E24DEA4A0EA2}" type="pres">
      <dgm:prSet presAssocID="{988F3211-1A40-408B-8D87-3BCFBC607FCA}" presName="sibTrans" presStyleLbl="sibTrans1D1" presStyleIdx="0" presStyleCnt="5"/>
      <dgm:spPr/>
    </dgm:pt>
    <dgm:pt modelId="{F0936100-C1B8-4694-BA55-EF207178F911}" type="pres">
      <dgm:prSet presAssocID="{6F0A8D22-A28A-4C81-9D0E-A7A20280D3B5}" presName="node" presStyleLbl="node1" presStyleIdx="1" presStyleCnt="5">
        <dgm:presLayoutVars>
          <dgm:bulletEnabled val="1"/>
        </dgm:presLayoutVars>
      </dgm:prSet>
      <dgm:spPr/>
    </dgm:pt>
    <dgm:pt modelId="{AF05095C-1DD5-48D3-A8BF-075D541E9746}" type="pres">
      <dgm:prSet presAssocID="{6F0A8D22-A28A-4C81-9D0E-A7A20280D3B5}" presName="spNode" presStyleCnt="0"/>
      <dgm:spPr/>
    </dgm:pt>
    <dgm:pt modelId="{925955D9-FC6C-4172-8124-FDBA09CC4064}" type="pres">
      <dgm:prSet presAssocID="{8A10019E-5FBA-46E3-902C-C75104412CEF}" presName="sibTrans" presStyleLbl="sibTrans1D1" presStyleIdx="1" presStyleCnt="5"/>
      <dgm:spPr/>
    </dgm:pt>
    <dgm:pt modelId="{AFB362A5-6551-445F-BDDE-C3280F1D8B50}" type="pres">
      <dgm:prSet presAssocID="{02F15F48-AAEF-4B69-A342-26C41AEDC51C}" presName="node" presStyleLbl="node1" presStyleIdx="2" presStyleCnt="5">
        <dgm:presLayoutVars>
          <dgm:bulletEnabled val="1"/>
        </dgm:presLayoutVars>
      </dgm:prSet>
      <dgm:spPr/>
    </dgm:pt>
    <dgm:pt modelId="{5A03BBE6-08FF-4968-A386-CBAFACFF2B3B}" type="pres">
      <dgm:prSet presAssocID="{02F15F48-AAEF-4B69-A342-26C41AEDC51C}" presName="spNode" presStyleCnt="0"/>
      <dgm:spPr/>
    </dgm:pt>
    <dgm:pt modelId="{981237B7-F9BC-41E7-B11F-F1E4C3BD65FC}" type="pres">
      <dgm:prSet presAssocID="{E1389D4D-2CA0-4626-8482-9EE881869B2F}" presName="sibTrans" presStyleLbl="sibTrans1D1" presStyleIdx="2" presStyleCnt="5"/>
      <dgm:spPr/>
    </dgm:pt>
    <dgm:pt modelId="{9D16EDC3-E820-4EFC-BEAE-F66E1B447BE6}" type="pres">
      <dgm:prSet presAssocID="{A74C17D9-E315-4422-BEAA-B678DB367F78}" presName="node" presStyleLbl="node1" presStyleIdx="3" presStyleCnt="5">
        <dgm:presLayoutVars>
          <dgm:bulletEnabled val="1"/>
        </dgm:presLayoutVars>
      </dgm:prSet>
      <dgm:spPr/>
    </dgm:pt>
    <dgm:pt modelId="{19FB3386-769A-4DC8-A866-3D3FBEE64925}" type="pres">
      <dgm:prSet presAssocID="{A74C17D9-E315-4422-BEAA-B678DB367F78}" presName="spNode" presStyleCnt="0"/>
      <dgm:spPr/>
    </dgm:pt>
    <dgm:pt modelId="{1C4635E0-1CF7-4FD9-BB2B-B781A35F647B}" type="pres">
      <dgm:prSet presAssocID="{C169C5B6-412D-4515-B159-414ECBD04025}" presName="sibTrans" presStyleLbl="sibTrans1D1" presStyleIdx="3" presStyleCnt="5"/>
      <dgm:spPr/>
    </dgm:pt>
    <dgm:pt modelId="{E8412DE9-ED14-4DB9-A6AF-7A75843D8C80}" type="pres">
      <dgm:prSet presAssocID="{4A4BAFD6-6503-4775-A35D-F330839172B7}" presName="node" presStyleLbl="node1" presStyleIdx="4" presStyleCnt="5">
        <dgm:presLayoutVars>
          <dgm:bulletEnabled val="1"/>
        </dgm:presLayoutVars>
      </dgm:prSet>
      <dgm:spPr/>
    </dgm:pt>
    <dgm:pt modelId="{77516E3B-100E-4485-8464-478D8E1D28F1}" type="pres">
      <dgm:prSet presAssocID="{4A4BAFD6-6503-4775-A35D-F330839172B7}" presName="spNode" presStyleCnt="0"/>
      <dgm:spPr/>
    </dgm:pt>
    <dgm:pt modelId="{30D8CBDB-5C62-4AD2-B868-6D089878BA82}" type="pres">
      <dgm:prSet presAssocID="{BF43B962-C182-4B1C-8D3E-60B183157351}" presName="sibTrans" presStyleLbl="sibTrans1D1" presStyleIdx="4" presStyleCnt="5"/>
      <dgm:spPr/>
    </dgm:pt>
  </dgm:ptLst>
  <dgm:cxnLst>
    <dgm:cxn modelId="{16E21710-6533-4038-AB8A-0081E8695759}" type="presOf" srcId="{4A4BAFD6-6503-4775-A35D-F330839172B7}" destId="{E8412DE9-ED14-4DB9-A6AF-7A75843D8C80}" srcOrd="0" destOrd="0" presId="urn:microsoft.com/office/officeart/2005/8/layout/cycle6"/>
    <dgm:cxn modelId="{ED86DD16-9B7F-4D4E-97AF-4D2979E1ABC1}" type="presOf" srcId="{6F0A8D22-A28A-4C81-9D0E-A7A20280D3B5}" destId="{F0936100-C1B8-4694-BA55-EF207178F911}" srcOrd="0" destOrd="0" presId="urn:microsoft.com/office/officeart/2005/8/layout/cycle6"/>
    <dgm:cxn modelId="{E6E8D91E-CFEB-40F3-8E6F-29EB0821C71B}" type="presOf" srcId="{02F15F48-AAEF-4B69-A342-26C41AEDC51C}" destId="{AFB362A5-6551-445F-BDDE-C3280F1D8B50}" srcOrd="0" destOrd="0" presId="urn:microsoft.com/office/officeart/2005/8/layout/cycle6"/>
    <dgm:cxn modelId="{A1CA5228-45EC-44AD-9485-C8C72F709DC5}" type="presOf" srcId="{C169C5B6-412D-4515-B159-414ECBD04025}" destId="{1C4635E0-1CF7-4FD9-BB2B-B781A35F647B}" srcOrd="0" destOrd="0" presId="urn:microsoft.com/office/officeart/2005/8/layout/cycle6"/>
    <dgm:cxn modelId="{ED54FE3B-E9F8-4EB3-BA2D-792A10439FF8}" type="presOf" srcId="{35D67DEA-0B33-4DAC-B11A-4941686238BE}" destId="{F901F46D-1000-48DB-962E-7A3C733D3F5D}" srcOrd="0" destOrd="0" presId="urn:microsoft.com/office/officeart/2005/8/layout/cycle6"/>
    <dgm:cxn modelId="{CDD48E3C-9D27-4CEF-A276-3FE80CC82F28}" srcId="{35D67DEA-0B33-4DAC-B11A-4941686238BE}" destId="{6F0A8D22-A28A-4C81-9D0E-A7A20280D3B5}" srcOrd="1" destOrd="0" parTransId="{7C3B6C9F-4498-4673-9F30-35FEAF6560FD}" sibTransId="{8A10019E-5FBA-46E3-902C-C75104412CEF}"/>
    <dgm:cxn modelId="{F1FAB85E-21B8-44D2-B2EB-6FC26DA3FCA8}" type="presOf" srcId="{E1389D4D-2CA0-4626-8482-9EE881869B2F}" destId="{981237B7-F9BC-41E7-B11F-F1E4C3BD65FC}" srcOrd="0" destOrd="0" presId="urn:microsoft.com/office/officeart/2005/8/layout/cycle6"/>
    <dgm:cxn modelId="{94FC4150-88A8-454E-8115-FA38C7BE9521}" srcId="{35D67DEA-0B33-4DAC-B11A-4941686238BE}" destId="{F67FCD0C-962D-44AE-8F01-A4E9B606B79D}" srcOrd="0" destOrd="0" parTransId="{971DC434-8431-4712-ADC0-F939C9C265C2}" sibTransId="{988F3211-1A40-408B-8D87-3BCFBC607FCA}"/>
    <dgm:cxn modelId="{8F0E34A5-5C42-4639-8260-8665BA6358BA}" srcId="{35D67DEA-0B33-4DAC-B11A-4941686238BE}" destId="{02F15F48-AAEF-4B69-A342-26C41AEDC51C}" srcOrd="2" destOrd="0" parTransId="{41F87878-BF3B-4A08-8D60-B10CAAE0BF76}" sibTransId="{E1389D4D-2CA0-4626-8482-9EE881869B2F}"/>
    <dgm:cxn modelId="{23AFA5B6-0753-4388-94EF-DEF4298964DC}" srcId="{35D67DEA-0B33-4DAC-B11A-4941686238BE}" destId="{4A4BAFD6-6503-4775-A35D-F330839172B7}" srcOrd="4" destOrd="0" parTransId="{3EEC3461-7FE5-4D5E-9EB6-C46E741730B3}" sibTransId="{BF43B962-C182-4B1C-8D3E-60B183157351}"/>
    <dgm:cxn modelId="{9023E8B6-8F25-4A6C-B842-84D3995B9A9A}" type="presOf" srcId="{F67FCD0C-962D-44AE-8F01-A4E9B606B79D}" destId="{D43536B0-199C-4FE5-9D51-CBB6DF249156}" srcOrd="0" destOrd="0" presId="urn:microsoft.com/office/officeart/2005/8/layout/cycle6"/>
    <dgm:cxn modelId="{011C11BC-A794-4533-A92D-9A3D3417DDC7}" type="presOf" srcId="{A74C17D9-E315-4422-BEAA-B678DB367F78}" destId="{9D16EDC3-E820-4EFC-BEAE-F66E1B447BE6}" srcOrd="0" destOrd="0" presId="urn:microsoft.com/office/officeart/2005/8/layout/cycle6"/>
    <dgm:cxn modelId="{99B101D5-7357-4803-8400-3FB0F9D1490D}" type="presOf" srcId="{BF43B962-C182-4B1C-8D3E-60B183157351}" destId="{30D8CBDB-5C62-4AD2-B868-6D089878BA82}" srcOrd="0" destOrd="0" presId="urn:microsoft.com/office/officeart/2005/8/layout/cycle6"/>
    <dgm:cxn modelId="{638065DF-8D36-4554-A410-1672BCD14854}" srcId="{35D67DEA-0B33-4DAC-B11A-4941686238BE}" destId="{A74C17D9-E315-4422-BEAA-B678DB367F78}" srcOrd="3" destOrd="0" parTransId="{7069F6C2-F928-482F-BCAF-84DE344BAFED}" sibTransId="{C169C5B6-412D-4515-B159-414ECBD04025}"/>
    <dgm:cxn modelId="{2E8E27E4-F11E-4C10-BD55-5D23268876A6}" type="presOf" srcId="{8A10019E-5FBA-46E3-902C-C75104412CEF}" destId="{925955D9-FC6C-4172-8124-FDBA09CC4064}" srcOrd="0" destOrd="0" presId="urn:microsoft.com/office/officeart/2005/8/layout/cycle6"/>
    <dgm:cxn modelId="{6D967DF3-3567-44BA-AF1F-01FBCBF5E7FC}" type="presOf" srcId="{988F3211-1A40-408B-8D87-3BCFBC607FCA}" destId="{DEDA4B86-EF4D-47A5-8D67-E24DEA4A0EA2}" srcOrd="0" destOrd="0" presId="urn:microsoft.com/office/officeart/2005/8/layout/cycle6"/>
    <dgm:cxn modelId="{D6724755-D994-4D6C-A675-D664BAB3C3A8}" type="presParOf" srcId="{F901F46D-1000-48DB-962E-7A3C733D3F5D}" destId="{D43536B0-199C-4FE5-9D51-CBB6DF249156}" srcOrd="0" destOrd="0" presId="urn:microsoft.com/office/officeart/2005/8/layout/cycle6"/>
    <dgm:cxn modelId="{96E0F521-3B74-4973-BF4A-A415E564B587}" type="presParOf" srcId="{F901F46D-1000-48DB-962E-7A3C733D3F5D}" destId="{A96ABCE1-C590-48AA-AFE9-D302390DA9BB}" srcOrd="1" destOrd="0" presId="urn:microsoft.com/office/officeart/2005/8/layout/cycle6"/>
    <dgm:cxn modelId="{C518EED7-ABC2-4BE6-BD0D-32847E7F8AA3}" type="presParOf" srcId="{F901F46D-1000-48DB-962E-7A3C733D3F5D}" destId="{DEDA4B86-EF4D-47A5-8D67-E24DEA4A0EA2}" srcOrd="2" destOrd="0" presId="urn:microsoft.com/office/officeart/2005/8/layout/cycle6"/>
    <dgm:cxn modelId="{6C1C1D94-F669-4220-97FC-1078432A5811}" type="presParOf" srcId="{F901F46D-1000-48DB-962E-7A3C733D3F5D}" destId="{F0936100-C1B8-4694-BA55-EF207178F911}" srcOrd="3" destOrd="0" presId="urn:microsoft.com/office/officeart/2005/8/layout/cycle6"/>
    <dgm:cxn modelId="{AE28BD18-AF22-48CD-8FD0-20CA4E2B4AB0}" type="presParOf" srcId="{F901F46D-1000-48DB-962E-7A3C733D3F5D}" destId="{AF05095C-1DD5-48D3-A8BF-075D541E9746}" srcOrd="4" destOrd="0" presId="urn:microsoft.com/office/officeart/2005/8/layout/cycle6"/>
    <dgm:cxn modelId="{6074A77E-138E-43D9-AFC4-E773AB935B90}" type="presParOf" srcId="{F901F46D-1000-48DB-962E-7A3C733D3F5D}" destId="{925955D9-FC6C-4172-8124-FDBA09CC4064}" srcOrd="5" destOrd="0" presId="urn:microsoft.com/office/officeart/2005/8/layout/cycle6"/>
    <dgm:cxn modelId="{E7D56127-3B2E-4511-9FEC-22FCB486ACCD}" type="presParOf" srcId="{F901F46D-1000-48DB-962E-7A3C733D3F5D}" destId="{AFB362A5-6551-445F-BDDE-C3280F1D8B50}" srcOrd="6" destOrd="0" presId="urn:microsoft.com/office/officeart/2005/8/layout/cycle6"/>
    <dgm:cxn modelId="{38B6A30E-6900-40AC-9218-B5769270C15A}" type="presParOf" srcId="{F901F46D-1000-48DB-962E-7A3C733D3F5D}" destId="{5A03BBE6-08FF-4968-A386-CBAFACFF2B3B}" srcOrd="7" destOrd="0" presId="urn:microsoft.com/office/officeart/2005/8/layout/cycle6"/>
    <dgm:cxn modelId="{E548892E-16E7-4B15-9FF9-AD2CE1BB5F86}" type="presParOf" srcId="{F901F46D-1000-48DB-962E-7A3C733D3F5D}" destId="{981237B7-F9BC-41E7-B11F-F1E4C3BD65FC}" srcOrd="8" destOrd="0" presId="urn:microsoft.com/office/officeart/2005/8/layout/cycle6"/>
    <dgm:cxn modelId="{9134810C-2784-40C6-9E34-826EF39798DD}" type="presParOf" srcId="{F901F46D-1000-48DB-962E-7A3C733D3F5D}" destId="{9D16EDC3-E820-4EFC-BEAE-F66E1B447BE6}" srcOrd="9" destOrd="0" presId="urn:microsoft.com/office/officeart/2005/8/layout/cycle6"/>
    <dgm:cxn modelId="{06A77F26-69F2-4CB3-B00F-F1205BE9E75E}" type="presParOf" srcId="{F901F46D-1000-48DB-962E-7A3C733D3F5D}" destId="{19FB3386-769A-4DC8-A866-3D3FBEE64925}" srcOrd="10" destOrd="0" presId="urn:microsoft.com/office/officeart/2005/8/layout/cycle6"/>
    <dgm:cxn modelId="{3957D403-264C-467D-AC7A-A96D269F8171}" type="presParOf" srcId="{F901F46D-1000-48DB-962E-7A3C733D3F5D}" destId="{1C4635E0-1CF7-4FD9-BB2B-B781A35F647B}" srcOrd="11" destOrd="0" presId="urn:microsoft.com/office/officeart/2005/8/layout/cycle6"/>
    <dgm:cxn modelId="{4098504F-A36B-4C29-A2E8-CD4A9E92111F}" type="presParOf" srcId="{F901F46D-1000-48DB-962E-7A3C733D3F5D}" destId="{E8412DE9-ED14-4DB9-A6AF-7A75843D8C80}" srcOrd="12" destOrd="0" presId="urn:microsoft.com/office/officeart/2005/8/layout/cycle6"/>
    <dgm:cxn modelId="{03052C3D-59AB-47CA-9897-42CDC7678183}" type="presParOf" srcId="{F901F46D-1000-48DB-962E-7A3C733D3F5D}" destId="{77516E3B-100E-4485-8464-478D8E1D28F1}" srcOrd="13" destOrd="0" presId="urn:microsoft.com/office/officeart/2005/8/layout/cycle6"/>
    <dgm:cxn modelId="{B081265B-01A1-40BA-BFDA-CE4B9AE215E3}" type="presParOf" srcId="{F901F46D-1000-48DB-962E-7A3C733D3F5D}" destId="{30D8CBDB-5C62-4AD2-B868-6D089878BA82}"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536B0-199C-4FE5-9D51-CBB6DF249156}">
      <dsp:nvSpPr>
        <dsp:cNvPr id="0" name=""/>
        <dsp:cNvSpPr/>
      </dsp:nvSpPr>
      <dsp:spPr>
        <a:xfrm>
          <a:off x="1777026" y="1041"/>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Page</a:t>
          </a:r>
        </a:p>
      </dsp:txBody>
      <dsp:txXfrm>
        <a:off x="1806908" y="30923"/>
        <a:ext cx="881983" cy="552371"/>
      </dsp:txXfrm>
    </dsp:sp>
    <dsp:sp modelId="{DEDA4B86-EF4D-47A5-8D67-E24DEA4A0EA2}">
      <dsp:nvSpPr>
        <dsp:cNvPr id="0" name=""/>
        <dsp:cNvSpPr/>
      </dsp:nvSpPr>
      <dsp:spPr>
        <a:xfrm>
          <a:off x="1023380" y="307109"/>
          <a:ext cx="2449039" cy="2449039"/>
        </a:xfrm>
        <a:custGeom>
          <a:avLst/>
          <a:gdLst/>
          <a:ahLst/>
          <a:cxnLst/>
          <a:rect l="0" t="0" r="0" b="0"/>
          <a:pathLst>
            <a:path>
              <a:moveTo>
                <a:pt x="1701882" y="96878"/>
              </a:moveTo>
              <a:arcTo wR="1224519" hR="1224519" stAng="17576659" swAng="19645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936100-C1B8-4694-BA55-EF207178F911}">
      <dsp:nvSpPr>
        <dsp:cNvPr id="0" name=""/>
        <dsp:cNvSpPr/>
      </dsp:nvSpPr>
      <dsp:spPr>
        <a:xfrm>
          <a:off x="2941614" y="847163"/>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Van </a:t>
          </a:r>
          <a:r>
            <a:rPr lang="en-US" sz="1200" kern="1200" dirty="0" err="1"/>
            <a:t>Amburgh</a:t>
          </a:r>
          <a:endParaRPr lang="en-US" sz="1200" kern="1200" dirty="0"/>
        </a:p>
      </dsp:txBody>
      <dsp:txXfrm>
        <a:off x="2971496" y="877045"/>
        <a:ext cx="881983" cy="552371"/>
      </dsp:txXfrm>
    </dsp:sp>
    <dsp:sp modelId="{925955D9-FC6C-4172-8124-FDBA09CC4064}">
      <dsp:nvSpPr>
        <dsp:cNvPr id="0" name=""/>
        <dsp:cNvSpPr/>
      </dsp:nvSpPr>
      <dsp:spPr>
        <a:xfrm>
          <a:off x="1023380" y="307109"/>
          <a:ext cx="2449039" cy="2449039"/>
        </a:xfrm>
        <a:custGeom>
          <a:avLst/>
          <a:gdLst/>
          <a:ahLst/>
          <a:cxnLst/>
          <a:rect l="0" t="0" r="0" b="0"/>
          <a:pathLst>
            <a:path>
              <a:moveTo>
                <a:pt x="2447340" y="1160025"/>
              </a:moveTo>
              <a:arcTo wR="1224519" hR="1224519" stAng="21418853" swAng="21985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B362A5-6551-445F-BDDE-C3280F1D8B50}">
      <dsp:nvSpPr>
        <dsp:cNvPr id="0" name=""/>
        <dsp:cNvSpPr/>
      </dsp:nvSpPr>
      <dsp:spPr>
        <a:xfrm>
          <a:off x="2496781" y="2216218"/>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Rockwell</a:t>
          </a:r>
        </a:p>
      </dsp:txBody>
      <dsp:txXfrm>
        <a:off x="2526663" y="2246100"/>
        <a:ext cx="881983" cy="552371"/>
      </dsp:txXfrm>
    </dsp:sp>
    <dsp:sp modelId="{981237B7-F9BC-41E7-B11F-F1E4C3BD65FC}">
      <dsp:nvSpPr>
        <dsp:cNvPr id="0" name=""/>
        <dsp:cNvSpPr/>
      </dsp:nvSpPr>
      <dsp:spPr>
        <a:xfrm>
          <a:off x="1023380" y="307109"/>
          <a:ext cx="2449039" cy="2449039"/>
        </a:xfrm>
        <a:custGeom>
          <a:avLst/>
          <a:gdLst/>
          <a:ahLst/>
          <a:cxnLst/>
          <a:rect l="0" t="0" r="0" b="0"/>
          <a:pathLst>
            <a:path>
              <a:moveTo>
                <a:pt x="1468525" y="2424482"/>
              </a:moveTo>
              <a:arcTo wR="1224519" hR="1224519" stAng="4710357" swAng="13792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16EDC3-E820-4EFC-BEAE-F66E1B447BE6}">
      <dsp:nvSpPr>
        <dsp:cNvPr id="0" name=""/>
        <dsp:cNvSpPr/>
      </dsp:nvSpPr>
      <dsp:spPr>
        <a:xfrm>
          <a:off x="1057271" y="2216218"/>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Brenneisen</a:t>
          </a:r>
          <a:endParaRPr lang="en-US" sz="1200" kern="1200" dirty="0"/>
        </a:p>
      </dsp:txBody>
      <dsp:txXfrm>
        <a:off x="1087153" y="2246100"/>
        <a:ext cx="881983" cy="552371"/>
      </dsp:txXfrm>
    </dsp:sp>
    <dsp:sp modelId="{1C4635E0-1CF7-4FD9-BB2B-B781A35F647B}">
      <dsp:nvSpPr>
        <dsp:cNvPr id="0" name=""/>
        <dsp:cNvSpPr/>
      </dsp:nvSpPr>
      <dsp:spPr>
        <a:xfrm>
          <a:off x="1023380" y="307109"/>
          <a:ext cx="2449039" cy="2449039"/>
        </a:xfrm>
        <a:custGeom>
          <a:avLst/>
          <a:gdLst/>
          <a:ahLst/>
          <a:cxnLst/>
          <a:rect l="0" t="0" r="0" b="0"/>
          <a:pathLst>
            <a:path>
              <a:moveTo>
                <a:pt x="204877" y="1902589"/>
              </a:moveTo>
              <a:arcTo wR="1224519" hR="1224519" stAng="8782550" swAng="21985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412DE9-ED14-4DB9-A6AF-7A75843D8C80}">
      <dsp:nvSpPr>
        <dsp:cNvPr id="0" name=""/>
        <dsp:cNvSpPr/>
      </dsp:nvSpPr>
      <dsp:spPr>
        <a:xfrm>
          <a:off x="612438" y="847163"/>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Robison</a:t>
          </a:r>
        </a:p>
      </dsp:txBody>
      <dsp:txXfrm>
        <a:off x="642320" y="877045"/>
        <a:ext cx="881983" cy="552371"/>
      </dsp:txXfrm>
    </dsp:sp>
    <dsp:sp modelId="{30D8CBDB-5C62-4AD2-B868-6D089878BA82}">
      <dsp:nvSpPr>
        <dsp:cNvPr id="0" name=""/>
        <dsp:cNvSpPr/>
      </dsp:nvSpPr>
      <dsp:spPr>
        <a:xfrm>
          <a:off x="1023380" y="307109"/>
          <a:ext cx="2449039" cy="2449039"/>
        </a:xfrm>
        <a:custGeom>
          <a:avLst/>
          <a:gdLst/>
          <a:ahLst/>
          <a:cxnLst/>
          <a:rect l="0" t="0" r="0" b="0"/>
          <a:pathLst>
            <a:path>
              <a:moveTo>
                <a:pt x="213110" y="534230"/>
              </a:moveTo>
              <a:arcTo wR="1224519" hR="1224519" stAng="12858818" swAng="19645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536B0-199C-4FE5-9D51-CBB6DF249156}">
      <dsp:nvSpPr>
        <dsp:cNvPr id="0" name=""/>
        <dsp:cNvSpPr/>
      </dsp:nvSpPr>
      <dsp:spPr>
        <a:xfrm>
          <a:off x="1777026" y="1041"/>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Burgess</a:t>
          </a:r>
        </a:p>
      </dsp:txBody>
      <dsp:txXfrm>
        <a:off x="1806908" y="30923"/>
        <a:ext cx="881983" cy="552371"/>
      </dsp:txXfrm>
    </dsp:sp>
    <dsp:sp modelId="{DEDA4B86-EF4D-47A5-8D67-E24DEA4A0EA2}">
      <dsp:nvSpPr>
        <dsp:cNvPr id="0" name=""/>
        <dsp:cNvSpPr/>
      </dsp:nvSpPr>
      <dsp:spPr>
        <a:xfrm>
          <a:off x="1023380" y="307109"/>
          <a:ext cx="2449039" cy="2449039"/>
        </a:xfrm>
        <a:custGeom>
          <a:avLst/>
          <a:gdLst/>
          <a:ahLst/>
          <a:cxnLst/>
          <a:rect l="0" t="0" r="0" b="0"/>
          <a:pathLst>
            <a:path>
              <a:moveTo>
                <a:pt x="1701882" y="96878"/>
              </a:moveTo>
              <a:arcTo wR="1224519" hR="1224519" stAng="17576659" swAng="19645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936100-C1B8-4694-BA55-EF207178F911}">
      <dsp:nvSpPr>
        <dsp:cNvPr id="0" name=""/>
        <dsp:cNvSpPr/>
      </dsp:nvSpPr>
      <dsp:spPr>
        <a:xfrm>
          <a:off x="2941614" y="847163"/>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Hirsh</a:t>
          </a:r>
        </a:p>
      </dsp:txBody>
      <dsp:txXfrm>
        <a:off x="2971496" y="877045"/>
        <a:ext cx="881983" cy="552371"/>
      </dsp:txXfrm>
    </dsp:sp>
    <dsp:sp modelId="{925955D9-FC6C-4172-8124-FDBA09CC4064}">
      <dsp:nvSpPr>
        <dsp:cNvPr id="0" name=""/>
        <dsp:cNvSpPr/>
      </dsp:nvSpPr>
      <dsp:spPr>
        <a:xfrm>
          <a:off x="1023380" y="307109"/>
          <a:ext cx="2449039" cy="2449039"/>
        </a:xfrm>
        <a:custGeom>
          <a:avLst/>
          <a:gdLst/>
          <a:ahLst/>
          <a:cxnLst/>
          <a:rect l="0" t="0" r="0" b="0"/>
          <a:pathLst>
            <a:path>
              <a:moveTo>
                <a:pt x="2447340" y="1160025"/>
              </a:moveTo>
              <a:arcTo wR="1224519" hR="1224519" stAng="21418853" swAng="21985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B362A5-6551-445F-BDDE-C3280F1D8B50}">
      <dsp:nvSpPr>
        <dsp:cNvPr id="0" name=""/>
        <dsp:cNvSpPr/>
      </dsp:nvSpPr>
      <dsp:spPr>
        <a:xfrm>
          <a:off x="2496781" y="2216218"/>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Hoskins</a:t>
          </a:r>
        </a:p>
      </dsp:txBody>
      <dsp:txXfrm>
        <a:off x="2526663" y="2246100"/>
        <a:ext cx="881983" cy="552371"/>
      </dsp:txXfrm>
    </dsp:sp>
    <dsp:sp modelId="{981237B7-F9BC-41E7-B11F-F1E4C3BD65FC}">
      <dsp:nvSpPr>
        <dsp:cNvPr id="0" name=""/>
        <dsp:cNvSpPr/>
      </dsp:nvSpPr>
      <dsp:spPr>
        <a:xfrm>
          <a:off x="1023380" y="307109"/>
          <a:ext cx="2449039" cy="2449039"/>
        </a:xfrm>
        <a:custGeom>
          <a:avLst/>
          <a:gdLst/>
          <a:ahLst/>
          <a:cxnLst/>
          <a:rect l="0" t="0" r="0" b="0"/>
          <a:pathLst>
            <a:path>
              <a:moveTo>
                <a:pt x="1468525" y="2424482"/>
              </a:moveTo>
              <a:arcTo wR="1224519" hR="1224519" stAng="4710357" swAng="13792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16EDC3-E820-4EFC-BEAE-F66E1B447BE6}">
      <dsp:nvSpPr>
        <dsp:cNvPr id="0" name=""/>
        <dsp:cNvSpPr/>
      </dsp:nvSpPr>
      <dsp:spPr>
        <a:xfrm>
          <a:off x="1057271" y="2216218"/>
          <a:ext cx="941747" cy="61213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Rutherford</a:t>
          </a:r>
        </a:p>
      </dsp:txBody>
      <dsp:txXfrm>
        <a:off x="1087153" y="2246100"/>
        <a:ext cx="881983" cy="552371"/>
      </dsp:txXfrm>
    </dsp:sp>
    <dsp:sp modelId="{1C4635E0-1CF7-4FD9-BB2B-B781A35F647B}">
      <dsp:nvSpPr>
        <dsp:cNvPr id="0" name=""/>
        <dsp:cNvSpPr/>
      </dsp:nvSpPr>
      <dsp:spPr>
        <a:xfrm>
          <a:off x="1023380" y="307109"/>
          <a:ext cx="2449039" cy="2449039"/>
        </a:xfrm>
        <a:custGeom>
          <a:avLst/>
          <a:gdLst/>
          <a:ahLst/>
          <a:cxnLst/>
          <a:rect l="0" t="0" r="0" b="0"/>
          <a:pathLst>
            <a:path>
              <a:moveTo>
                <a:pt x="204877" y="1902589"/>
              </a:moveTo>
              <a:arcTo wR="1224519" hR="1224519" stAng="8782550" swAng="21985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412DE9-ED14-4DB9-A6AF-7A75843D8C80}">
      <dsp:nvSpPr>
        <dsp:cNvPr id="0" name=""/>
        <dsp:cNvSpPr/>
      </dsp:nvSpPr>
      <dsp:spPr>
        <a:xfrm>
          <a:off x="612438" y="847163"/>
          <a:ext cx="941747" cy="612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Edgar</a:t>
          </a:r>
        </a:p>
      </dsp:txBody>
      <dsp:txXfrm>
        <a:off x="642320" y="877045"/>
        <a:ext cx="881983" cy="552371"/>
      </dsp:txXfrm>
    </dsp:sp>
    <dsp:sp modelId="{30D8CBDB-5C62-4AD2-B868-6D089878BA82}">
      <dsp:nvSpPr>
        <dsp:cNvPr id="0" name=""/>
        <dsp:cNvSpPr/>
      </dsp:nvSpPr>
      <dsp:spPr>
        <a:xfrm>
          <a:off x="1023380" y="307109"/>
          <a:ext cx="2449039" cy="2449039"/>
        </a:xfrm>
        <a:custGeom>
          <a:avLst/>
          <a:gdLst/>
          <a:ahLst/>
          <a:cxnLst/>
          <a:rect l="0" t="0" r="0" b="0"/>
          <a:pathLst>
            <a:path>
              <a:moveTo>
                <a:pt x="213110" y="534230"/>
              </a:moveTo>
              <a:arcTo wR="1224519" hR="1224519" stAng="12858818" swAng="19645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19536EF9-6CD2-42CB-BC30-7F7746672DD0}" type="slidenum">
              <a:rPr lang="en-US"/>
              <a:pPr>
                <a:defRPr/>
              </a:pPr>
              <a:t>‹#›</a:t>
            </a:fld>
            <a:endParaRPr lang="en-US"/>
          </a:p>
        </p:txBody>
      </p:sp>
    </p:spTree>
    <p:extLst>
      <p:ext uri="{BB962C8B-B14F-4D97-AF65-F5344CB8AC3E}">
        <p14:creationId xmlns:p14="http://schemas.microsoft.com/office/powerpoint/2010/main" val="369337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536EF9-6CD2-42CB-BC30-7F7746672DD0}" type="slidenum">
              <a:rPr lang="en-US" smtClean="0"/>
              <a:pPr>
                <a:defRPr/>
              </a:pPr>
              <a:t>1</a:t>
            </a:fld>
            <a:endParaRPr lang="en-US" dirty="0"/>
          </a:p>
        </p:txBody>
      </p:sp>
    </p:spTree>
    <p:extLst>
      <p:ext uri="{BB962C8B-B14F-4D97-AF65-F5344CB8AC3E}">
        <p14:creationId xmlns:p14="http://schemas.microsoft.com/office/powerpoint/2010/main" val="57076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22D6A6C-D621-490F-8A62-71A387CF2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3086CFA-5697-40AD-BFDF-40B13A796F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E43884E2-930D-404B-8BFC-9C4895FCAC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9BAD7-D4CC-4FE7-8EF5-C7EFEB1ADDDB}" type="slidenum">
              <a:rPr lang="en-US" altLang="en-US" smtClean="0">
                <a:latin typeface="Garamond" panose="02020404030301010803" pitchFamily="18" charset="0"/>
              </a:rPr>
              <a:pPr>
                <a:spcBef>
                  <a:spcPct val="0"/>
                </a:spcBef>
              </a:pPr>
              <a:t>3</a:t>
            </a:fld>
            <a:endParaRPr lang="en-US" altLang="en-US">
              <a:latin typeface="Garamond" panose="02020404030301010803" pitchFamily="18" charset="0"/>
            </a:endParaRPr>
          </a:p>
        </p:txBody>
      </p:sp>
    </p:spTree>
    <p:extLst>
      <p:ext uri="{BB962C8B-B14F-4D97-AF65-F5344CB8AC3E}">
        <p14:creationId xmlns:p14="http://schemas.microsoft.com/office/powerpoint/2010/main" val="364148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22D6A6C-D621-490F-8A62-71A387CF2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3086CFA-5697-40AD-BFDF-40B13A796F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E43884E2-930D-404B-8BFC-9C4895FCAC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9BAD7-D4CC-4FE7-8EF5-C7EFEB1ADDDB}" type="slidenum">
              <a:rPr lang="en-US" altLang="en-US" smtClean="0">
                <a:latin typeface="Garamond" panose="02020404030301010803" pitchFamily="18" charset="0"/>
              </a:rPr>
              <a:pPr>
                <a:spcBef>
                  <a:spcPct val="0"/>
                </a:spcBef>
              </a:pPr>
              <a:t>17</a:t>
            </a:fld>
            <a:endParaRPr lang="en-US" altLang="en-US">
              <a:latin typeface="Garamond" panose="02020404030301010803"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D77E75EC-F864-4970-B6DE-E694E4C4215D}"/>
              </a:ext>
            </a:extLst>
          </p:cNvPr>
          <p:cNvSpPr>
            <a:spLocks noGrp="1" noRot="1" noChangeAspect="1" noTextEdit="1"/>
          </p:cNvSpPr>
          <p:nvPr>
            <p:ph type="sldImg"/>
          </p:nvPr>
        </p:nvSpPr>
        <p:spPr>
          <a:ln/>
        </p:spPr>
      </p:sp>
      <p:sp>
        <p:nvSpPr>
          <p:cNvPr id="178179" name="Notes Placeholder 2">
            <a:extLst>
              <a:ext uri="{FF2B5EF4-FFF2-40B4-BE49-F238E27FC236}">
                <a16:creationId xmlns:a16="http://schemas.microsoft.com/office/drawing/2014/main" id="{C66A3E61-2214-4888-BE6F-B436C9E33B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78180" name="Slide Number Placeholder 3">
            <a:extLst>
              <a:ext uri="{FF2B5EF4-FFF2-40B4-BE49-F238E27FC236}">
                <a16:creationId xmlns:a16="http://schemas.microsoft.com/office/drawing/2014/main" id="{B45FE4FA-5DC5-421E-8F22-5BCC92D37F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DB08555-D89D-417E-8FD0-1EC4FBCF52EA}" type="slidenum">
              <a:rPr lang="en-US" altLang="en-US">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22D6A6C-D621-490F-8A62-71A387CF2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3086CFA-5697-40AD-BFDF-40B13A796F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E43884E2-930D-404B-8BFC-9C4895FCAC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9BAD7-D4CC-4FE7-8EF5-C7EFEB1ADDDB}" type="slidenum">
              <a:rPr lang="en-US" altLang="en-US" smtClean="0">
                <a:latin typeface="Garamond" panose="02020404030301010803" pitchFamily="18" charset="0"/>
              </a:rPr>
              <a:pPr>
                <a:spcBef>
                  <a:spcPct val="0"/>
                </a:spcBef>
              </a:pPr>
              <a:t>42</a:t>
            </a:fld>
            <a:endParaRPr lang="en-US" altLang="en-US">
              <a:latin typeface="Garamond" panose="02020404030301010803" pitchFamily="18" charset="0"/>
            </a:endParaRPr>
          </a:p>
        </p:txBody>
      </p:sp>
    </p:spTree>
    <p:extLst>
      <p:ext uri="{BB962C8B-B14F-4D97-AF65-F5344CB8AC3E}">
        <p14:creationId xmlns:p14="http://schemas.microsoft.com/office/powerpoint/2010/main" val="74612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22D6A6C-D621-490F-8A62-71A387CF2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3086CFA-5697-40AD-BFDF-40B13A796F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E43884E2-930D-404B-8BFC-9C4895FCAC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9BAD7-D4CC-4FE7-8EF5-C7EFEB1ADDDB}" type="slidenum">
              <a:rPr lang="en-US" altLang="en-US" smtClean="0">
                <a:latin typeface="Garamond" panose="02020404030301010803" pitchFamily="18" charset="0"/>
              </a:rPr>
              <a:pPr>
                <a:spcBef>
                  <a:spcPct val="0"/>
                </a:spcBef>
              </a:pPr>
              <a:t>84</a:t>
            </a:fld>
            <a:endParaRPr lang="en-US" altLang="en-US">
              <a:latin typeface="Garamond" panose="02020404030301010803" pitchFamily="18" charset="0"/>
            </a:endParaRPr>
          </a:p>
        </p:txBody>
      </p:sp>
    </p:spTree>
    <p:extLst>
      <p:ext uri="{BB962C8B-B14F-4D97-AF65-F5344CB8AC3E}">
        <p14:creationId xmlns:p14="http://schemas.microsoft.com/office/powerpoint/2010/main" val="359372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pitchFamily="34" charset="0"/>
                </a:endParaRPr>
              </a:p>
            </p:txBody>
          </p:sp>
        </p:grpSp>
      </p:grpSp>
      <p:sp>
        <p:nvSpPr>
          <p:cNvPr id="2973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973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smtClean="0"/>
            </a:lvl1pPr>
          </a:lstStyle>
          <a:p>
            <a:pPr>
              <a:defRPr/>
            </a:pPr>
            <a:endParaRPr lang="en-US"/>
          </a:p>
        </p:txBody>
      </p:sp>
      <p:sp>
        <p:nvSpPr>
          <p:cNvPr id="45" name="Rectangle 45"/>
          <p:cNvSpPr>
            <a:spLocks noGrp="1" noChangeArrowheads="1"/>
          </p:cNvSpPr>
          <p:nvPr>
            <p:ph type="ftr" sz="quarter" idx="11"/>
          </p:nvPr>
        </p:nvSpPr>
        <p:spPr/>
        <p:txBody>
          <a:bodyPr/>
          <a:lstStyle>
            <a:lvl1pPr>
              <a:defRPr smtClean="0"/>
            </a:lvl1pPr>
          </a:lstStyle>
          <a:p>
            <a:pPr>
              <a:defRPr/>
            </a:pPr>
            <a:endParaRPr lang="en-US"/>
          </a:p>
        </p:txBody>
      </p:sp>
      <p:sp>
        <p:nvSpPr>
          <p:cNvPr id="46" name="Rectangle 46"/>
          <p:cNvSpPr>
            <a:spLocks noGrp="1" noChangeArrowheads="1"/>
          </p:cNvSpPr>
          <p:nvPr>
            <p:ph type="sldNum" sz="quarter" idx="12"/>
          </p:nvPr>
        </p:nvSpPr>
        <p:spPr/>
        <p:txBody>
          <a:bodyPr/>
          <a:lstStyle>
            <a:lvl1pPr>
              <a:defRPr smtClean="0"/>
            </a:lvl1pPr>
          </a:lstStyle>
          <a:p>
            <a:pPr>
              <a:defRPr/>
            </a:pPr>
            <a:fld id="{AAEC858A-F300-44A6-97A1-DA4CF1A7F4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55E4F59-A77F-4F99-8922-6C1370599D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F4E1DAC-584A-4C86-A7FD-4D7B5FE7C3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6FF3EDB-A82E-40A7-8AEB-AA08B9FCDA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E424450-AF88-47FF-ADB3-55058BB1FD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30EE41B-EA14-4D46-87C7-5661CA859D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326E5C09-A2C4-40B5-B80B-A1CCC61351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2CF9D801-B91E-4535-A592-E88073EAF5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91B9A8E8-AA93-45CC-925E-662CDA2CC3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2E458FF-91B8-4DAF-B0CD-5E43BE68B1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6C81B6B6-0EA6-47C3-A9EE-FE4E90CEB9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867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2867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67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2867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2867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2868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2868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2868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2868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2868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pitchFamily="34" charset="0"/>
              </a:endParaRPr>
            </a:p>
          </p:txBody>
        </p:sp>
        <p:sp>
          <p:nvSpPr>
            <p:cNvPr id="2868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2868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68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2868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pitchFamily="34" charset="0"/>
              </a:endParaRPr>
            </a:p>
          </p:txBody>
        </p:sp>
        <p:sp>
          <p:nvSpPr>
            <p:cNvPr id="2868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69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2869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pitchFamily="34" charset="0"/>
              </a:endParaRPr>
            </a:p>
          </p:txBody>
        </p:sp>
        <p:sp>
          <p:nvSpPr>
            <p:cNvPr id="2869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69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pitchFamily="34" charset="0"/>
              </a:endParaRPr>
            </a:p>
          </p:txBody>
        </p:sp>
        <p:sp>
          <p:nvSpPr>
            <p:cNvPr id="2869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69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pitchFamily="34" charset="0"/>
              </a:endParaRPr>
            </a:p>
          </p:txBody>
        </p:sp>
        <p:sp>
          <p:nvSpPr>
            <p:cNvPr id="2869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pitchFamily="34" charset="0"/>
              </a:endParaRPr>
            </a:p>
          </p:txBody>
        </p:sp>
        <p:sp>
          <p:nvSpPr>
            <p:cNvPr id="2869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2869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2869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2870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pitchFamily="34" charset="0"/>
              </a:endParaRPr>
            </a:p>
          </p:txBody>
        </p:sp>
        <p:sp>
          <p:nvSpPr>
            <p:cNvPr id="2870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70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pitchFamily="34" charset="0"/>
              </a:endParaRPr>
            </a:p>
          </p:txBody>
        </p:sp>
        <p:sp>
          <p:nvSpPr>
            <p:cNvPr id="2870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70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2870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70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70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sp>
          <p:nvSpPr>
            <p:cNvPr id="2870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70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2871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pitchFamily="34" charset="0"/>
              </a:endParaRPr>
            </a:p>
          </p:txBody>
        </p:sp>
        <p:grpSp>
          <p:nvGrpSpPr>
            <p:cNvPr id="1068" name="Group 39"/>
            <p:cNvGrpSpPr>
              <a:grpSpLocks/>
            </p:cNvGrpSpPr>
            <p:nvPr userDrawn="1"/>
          </p:nvGrpSpPr>
          <p:grpSpPr bwMode="auto">
            <a:xfrm>
              <a:off x="0" y="1632"/>
              <a:ext cx="5758" cy="1858"/>
              <a:chOff x="0" y="1632"/>
              <a:chExt cx="5758" cy="1858"/>
            </a:xfrm>
          </p:grpSpPr>
          <p:sp>
            <p:nvSpPr>
              <p:cNvPr id="2871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pitchFamily="34" charset="0"/>
                </a:endParaRPr>
              </a:p>
            </p:txBody>
          </p:sp>
          <p:sp>
            <p:nvSpPr>
              <p:cNvPr id="2871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pitchFamily="34" charset="0"/>
                </a:endParaRPr>
              </a:p>
            </p:txBody>
          </p:sp>
        </p:grpSp>
      </p:grpSp>
      <p:sp>
        <p:nvSpPr>
          <p:cNvPr id="2871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71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1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Arial" pitchFamily="34" charset="0"/>
              </a:defRPr>
            </a:lvl1pPr>
          </a:lstStyle>
          <a:p>
            <a:pPr>
              <a:defRPr/>
            </a:pPr>
            <a:endParaRPr lang="en-US"/>
          </a:p>
        </p:txBody>
      </p:sp>
      <p:sp>
        <p:nvSpPr>
          <p:cNvPr id="2871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Arial" pitchFamily="34" charset="0"/>
              </a:defRPr>
            </a:lvl1pPr>
          </a:lstStyle>
          <a:p>
            <a:pPr>
              <a:defRPr/>
            </a:pPr>
            <a:endParaRPr lang="en-US"/>
          </a:p>
        </p:txBody>
      </p:sp>
      <p:sp>
        <p:nvSpPr>
          <p:cNvPr id="2871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Arial" pitchFamily="34" charset="0"/>
              </a:defRPr>
            </a:lvl1pPr>
          </a:lstStyle>
          <a:p>
            <a:pPr>
              <a:defRPr/>
            </a:pPr>
            <a:fld id="{345EF162-23D7-41B1-8217-4DC1913BE3C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hyperlink" Target="http://www.towerwatch.com/" TargetMode="External"/><Relationship Id="rId2" Type="http://schemas.openxmlformats.org/officeDocument/2006/relationships/image" Target="../media/image62.jpg"/><Relationship Id="rId1" Type="http://schemas.openxmlformats.org/officeDocument/2006/relationships/slideLayout" Target="../slideLayouts/slideLayout4.xml"/><Relationship Id="rId6" Type="http://schemas.openxmlformats.org/officeDocument/2006/relationships/hyperlink" Target="http://www.daenglund.com/" TargetMode="External"/><Relationship Id="rId5" Type="http://schemas.openxmlformats.org/officeDocument/2006/relationships/hyperlink" Target="http://www.answerjw.com/" TargetMode="External"/><Relationship Id="rId4" Type="http://schemas.openxmlformats.org/officeDocument/2006/relationships/hyperlink" Target="http://www.avoidjw.org/"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0.jp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gi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9.jpg"/><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43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04F0-19AF-4936-A85D-1C12A1C3153B}"/>
              </a:ext>
            </a:extLst>
          </p:cNvPr>
          <p:cNvSpPr>
            <a:spLocks noGrp="1"/>
          </p:cNvSpPr>
          <p:nvPr>
            <p:ph type="title"/>
          </p:nvPr>
        </p:nvSpPr>
        <p:spPr/>
        <p:txBody>
          <a:bodyPr/>
          <a:lstStyle/>
          <a:p>
            <a:r>
              <a:rPr lang="en-US" dirty="0"/>
              <a:t>Christians Talking to JW’s</a:t>
            </a:r>
          </a:p>
        </p:txBody>
      </p:sp>
      <p:sp>
        <p:nvSpPr>
          <p:cNvPr id="3" name="Content Placeholder 2">
            <a:extLst>
              <a:ext uri="{FF2B5EF4-FFF2-40B4-BE49-F238E27FC236}">
                <a16:creationId xmlns:a16="http://schemas.microsoft.com/office/drawing/2014/main" id="{44022F81-5112-4E8A-8507-1D40ED86ECA8}"/>
              </a:ext>
            </a:extLst>
          </p:cNvPr>
          <p:cNvSpPr>
            <a:spLocks noGrp="1"/>
          </p:cNvSpPr>
          <p:nvPr>
            <p:ph idx="1"/>
          </p:nvPr>
        </p:nvSpPr>
        <p:spPr>
          <a:xfrm>
            <a:off x="304800" y="1420813"/>
            <a:ext cx="8458200" cy="5159373"/>
          </a:xfrm>
        </p:spPr>
        <p:txBody>
          <a:bodyPr/>
          <a:lstStyle/>
          <a:p>
            <a:pPr algn="just"/>
            <a:r>
              <a:rPr lang="en-US" sz="2800" dirty="0"/>
              <a:t>Colossians 4:6 – “Let your speech always be with grace, seasoned with salt, that you may know how you ought to answer each one.”</a:t>
            </a:r>
          </a:p>
          <a:p>
            <a:pPr algn="just"/>
            <a:r>
              <a:rPr lang="en-US" sz="2800" dirty="0"/>
              <a:t>“When you talk, you should always be kind and pleasant so you will be able to answer everyone in the way you should.”  (NCV)</a:t>
            </a:r>
          </a:p>
          <a:p>
            <a:pPr algn="just"/>
            <a:r>
              <a:rPr lang="en-US" sz="2800" dirty="0"/>
              <a:t>1 Peter 3:15 – “Always be ready to give a defense to everyone who asks you a reason for the hope that is in you, with meekness and fear.”</a:t>
            </a:r>
          </a:p>
          <a:p>
            <a:pPr algn="just"/>
            <a:r>
              <a:rPr lang="en-US" sz="2800" dirty="0"/>
              <a:t>“Answer them in a gentle way with respect.”  (ERV)</a:t>
            </a:r>
          </a:p>
        </p:txBody>
      </p:sp>
    </p:spTree>
    <p:extLst>
      <p:ext uri="{BB962C8B-B14F-4D97-AF65-F5344CB8AC3E}">
        <p14:creationId xmlns:p14="http://schemas.microsoft.com/office/powerpoint/2010/main" val="4974671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7AC0-6C9B-416F-B9D3-61D754D6F859}"/>
              </a:ext>
            </a:extLst>
          </p:cNvPr>
          <p:cNvSpPr>
            <a:spLocks noGrp="1"/>
          </p:cNvSpPr>
          <p:nvPr>
            <p:ph type="title"/>
          </p:nvPr>
        </p:nvSpPr>
        <p:spPr/>
        <p:txBody>
          <a:bodyPr/>
          <a:lstStyle/>
          <a:p>
            <a:r>
              <a:rPr lang="en-US" dirty="0"/>
              <a:t>Flip-Flops</a:t>
            </a:r>
          </a:p>
        </p:txBody>
      </p:sp>
      <p:sp>
        <p:nvSpPr>
          <p:cNvPr id="3" name="Content Placeholder 2">
            <a:extLst>
              <a:ext uri="{FF2B5EF4-FFF2-40B4-BE49-F238E27FC236}">
                <a16:creationId xmlns:a16="http://schemas.microsoft.com/office/drawing/2014/main" id="{6942AEC6-006C-4175-BCB5-58527A7D87A2}"/>
              </a:ext>
            </a:extLst>
          </p:cNvPr>
          <p:cNvSpPr>
            <a:spLocks noGrp="1"/>
          </p:cNvSpPr>
          <p:nvPr>
            <p:ph idx="1"/>
          </p:nvPr>
        </p:nvSpPr>
        <p:spPr>
          <a:xfrm>
            <a:off x="228600" y="1295400"/>
            <a:ext cx="8686800" cy="5284787"/>
          </a:xfrm>
        </p:spPr>
        <p:txBody>
          <a:bodyPr/>
          <a:lstStyle/>
          <a:p>
            <a:pPr algn="just"/>
            <a:r>
              <a:rPr lang="en-US" sz="2700" dirty="0"/>
              <a:t>Why did the Watchtower Society ban organ transplants (including cornea transplants) as cannibalism in 1967, repeat the ban in 1968, but then in 1980 dropped the organ transplant ban?  Between 1967-1980, many JW’s went blind or died as a result of this policy that the Watchtower said for 13 years violated God’s law.</a:t>
            </a:r>
          </a:p>
          <a:p>
            <a:pPr algn="just"/>
            <a:r>
              <a:rPr lang="en-US" sz="2700" dirty="0"/>
              <a:t>Why did the Watchtower Society ban vaccinations in 1931 as a “direct violation of the everlasting covenant with God,” then dropped the ban in 1952?  Did Jehovah change his mind?  If not, then why did the Watchtower change their position?</a:t>
            </a:r>
          </a:p>
        </p:txBody>
      </p:sp>
    </p:spTree>
    <p:extLst>
      <p:ext uri="{BB962C8B-B14F-4D97-AF65-F5344CB8AC3E}">
        <p14:creationId xmlns:p14="http://schemas.microsoft.com/office/powerpoint/2010/main" val="314634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D498-DA68-4662-B2A4-8635480D10E8}"/>
              </a:ext>
            </a:extLst>
          </p:cNvPr>
          <p:cNvSpPr>
            <a:spLocks noGrp="1"/>
          </p:cNvSpPr>
          <p:nvPr>
            <p:ph type="title"/>
          </p:nvPr>
        </p:nvSpPr>
        <p:spPr/>
        <p:txBody>
          <a:bodyPr/>
          <a:lstStyle/>
          <a:p>
            <a:r>
              <a:rPr lang="en-US" dirty="0"/>
              <a:t>Conflicted Teaching</a:t>
            </a:r>
          </a:p>
        </p:txBody>
      </p:sp>
      <p:sp>
        <p:nvSpPr>
          <p:cNvPr id="3" name="Content Placeholder 2">
            <a:extLst>
              <a:ext uri="{FF2B5EF4-FFF2-40B4-BE49-F238E27FC236}">
                <a16:creationId xmlns:a16="http://schemas.microsoft.com/office/drawing/2014/main" id="{9B0CF501-2A7D-4CAB-B9F0-EE8452B75DEE}"/>
              </a:ext>
            </a:extLst>
          </p:cNvPr>
          <p:cNvSpPr>
            <a:spLocks noGrp="1"/>
          </p:cNvSpPr>
          <p:nvPr>
            <p:ph idx="1"/>
          </p:nvPr>
        </p:nvSpPr>
        <p:spPr>
          <a:xfrm>
            <a:off x="228600" y="1295400"/>
            <a:ext cx="8686800" cy="5284787"/>
          </a:xfrm>
        </p:spPr>
        <p:txBody>
          <a:bodyPr/>
          <a:lstStyle/>
          <a:p>
            <a:pPr algn="just"/>
            <a:r>
              <a:rPr lang="en-US" sz="2800" dirty="0"/>
              <a:t>Revelation 7:9 – “After this I saw, and look! a </a:t>
            </a:r>
            <a:r>
              <a:rPr lang="en-US" sz="2800" b="1" i="1" dirty="0">
                <a:solidFill>
                  <a:srgbClr val="FFC000"/>
                </a:solidFill>
              </a:rPr>
              <a:t>great crowd</a:t>
            </a:r>
            <a:r>
              <a:rPr lang="en-US" sz="2800" dirty="0"/>
              <a:t>, which no man was able to number, out of all nations and tribes and peoples and tongues,</a:t>
            </a:r>
            <a:r>
              <a:rPr lang="en-US" sz="2800" i="1" dirty="0"/>
              <a:t> </a:t>
            </a:r>
            <a:r>
              <a:rPr lang="en-US" sz="2800" b="1" i="1" dirty="0">
                <a:solidFill>
                  <a:srgbClr val="FFC000"/>
                </a:solidFill>
              </a:rPr>
              <a:t>standing before the throne and before the Lamb</a:t>
            </a:r>
            <a:r>
              <a:rPr lang="en-US" sz="2800" dirty="0"/>
              <a:t>, dressed in white robes;</a:t>
            </a:r>
            <a:r>
              <a:rPr lang="en-US" sz="2800" i="1" dirty="0"/>
              <a:t> </a:t>
            </a:r>
            <a:r>
              <a:rPr lang="en-US" sz="2800" dirty="0"/>
              <a:t>and there were palm branches in their hands.”</a:t>
            </a:r>
          </a:p>
          <a:p>
            <a:pPr algn="just"/>
            <a:r>
              <a:rPr lang="en-US" sz="2800" dirty="0"/>
              <a:t>Why did the Watchtower Society (Judge Rutherford) begin teaching in 1935, that there were two different classes of believers – the 144,000 (heavenly) and the “great crowd” (earthly), when the “great crowd” as seen in Revelation 7:9 is in heaven “standing before the throne of God?”</a:t>
            </a:r>
            <a:endParaRPr lang="en-US" sz="2400" dirty="0"/>
          </a:p>
        </p:txBody>
      </p:sp>
    </p:spTree>
    <p:extLst>
      <p:ext uri="{BB962C8B-B14F-4D97-AF65-F5344CB8AC3E}">
        <p14:creationId xmlns:p14="http://schemas.microsoft.com/office/powerpoint/2010/main" val="8992716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03F3-8441-422D-8792-48A3A6343381}"/>
              </a:ext>
            </a:extLst>
          </p:cNvPr>
          <p:cNvSpPr>
            <a:spLocks noGrp="1"/>
          </p:cNvSpPr>
          <p:nvPr>
            <p:ph type="title"/>
          </p:nvPr>
        </p:nvSpPr>
        <p:spPr/>
        <p:txBody>
          <a:bodyPr/>
          <a:lstStyle/>
          <a:p>
            <a:r>
              <a:rPr lang="en-US" dirty="0"/>
              <a:t>The Holy Spirit</a:t>
            </a:r>
          </a:p>
        </p:txBody>
      </p:sp>
      <p:sp>
        <p:nvSpPr>
          <p:cNvPr id="3" name="Content Placeholder 2">
            <a:extLst>
              <a:ext uri="{FF2B5EF4-FFF2-40B4-BE49-F238E27FC236}">
                <a16:creationId xmlns:a16="http://schemas.microsoft.com/office/drawing/2014/main" id="{288E4510-A1C9-45AF-9AA4-FB5361A02220}"/>
              </a:ext>
            </a:extLst>
          </p:cNvPr>
          <p:cNvSpPr>
            <a:spLocks noGrp="1"/>
          </p:cNvSpPr>
          <p:nvPr>
            <p:ph idx="1"/>
          </p:nvPr>
        </p:nvSpPr>
        <p:spPr>
          <a:xfrm>
            <a:off x="228600" y="1295400"/>
            <a:ext cx="8686800" cy="5284787"/>
          </a:xfrm>
        </p:spPr>
        <p:txBody>
          <a:bodyPr/>
          <a:lstStyle/>
          <a:p>
            <a:pPr algn="just"/>
            <a:r>
              <a:rPr lang="en-US" sz="2700" dirty="0"/>
              <a:t>JW’s believe that the Holy Spirit is an active, impersonal force.  JW’s are taught that He is not a person nor that He is divine (Trinity).</a:t>
            </a:r>
          </a:p>
          <a:p>
            <a:pPr algn="just"/>
            <a:r>
              <a:rPr lang="en-US" sz="2700" dirty="0"/>
              <a:t>Genesis 1:2 – “God’s active force</a:t>
            </a:r>
            <a:r>
              <a:rPr lang="en-US" sz="2700" i="1" dirty="0"/>
              <a:t> </a:t>
            </a:r>
            <a:r>
              <a:rPr lang="en-US" sz="2700" dirty="0"/>
              <a:t>was moving about over the surface of the waters.”  (RNWT)</a:t>
            </a:r>
          </a:p>
          <a:p>
            <a:pPr algn="just"/>
            <a:r>
              <a:rPr lang="en-US" sz="2700" dirty="0"/>
              <a:t>Genesis 1:2 – “The Spirit of God was hovering over the face of the waters.”  (NKJV)</a:t>
            </a:r>
          </a:p>
          <a:p>
            <a:pPr algn="just"/>
            <a:r>
              <a:rPr lang="en-US" sz="2700" dirty="0"/>
              <a:t>“What do you believe about the devil?  Do you believe that the devil is a real angelic spirit person?  He’s not a ‘force’ like in Star Wars, is he?”</a:t>
            </a:r>
          </a:p>
          <a:p>
            <a:pPr algn="just"/>
            <a:r>
              <a:rPr lang="en-US" sz="2700" dirty="0"/>
              <a:t>“Can we look at some verses in Acts on the Holy Spirit in your Bible?”</a:t>
            </a:r>
          </a:p>
        </p:txBody>
      </p:sp>
    </p:spTree>
    <p:extLst>
      <p:ext uri="{BB962C8B-B14F-4D97-AF65-F5344CB8AC3E}">
        <p14:creationId xmlns:p14="http://schemas.microsoft.com/office/powerpoint/2010/main" val="30581203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03F3-8441-422D-8792-48A3A6343381}"/>
              </a:ext>
            </a:extLst>
          </p:cNvPr>
          <p:cNvSpPr>
            <a:spLocks noGrp="1"/>
          </p:cNvSpPr>
          <p:nvPr>
            <p:ph type="title"/>
          </p:nvPr>
        </p:nvSpPr>
        <p:spPr/>
        <p:txBody>
          <a:bodyPr/>
          <a:lstStyle/>
          <a:p>
            <a:r>
              <a:rPr lang="en-US" dirty="0"/>
              <a:t>The Holy Spirit</a:t>
            </a:r>
          </a:p>
        </p:txBody>
      </p:sp>
      <p:sp>
        <p:nvSpPr>
          <p:cNvPr id="3" name="Content Placeholder 2">
            <a:extLst>
              <a:ext uri="{FF2B5EF4-FFF2-40B4-BE49-F238E27FC236}">
                <a16:creationId xmlns:a16="http://schemas.microsoft.com/office/drawing/2014/main" id="{288E4510-A1C9-45AF-9AA4-FB5361A02220}"/>
              </a:ext>
            </a:extLst>
          </p:cNvPr>
          <p:cNvSpPr>
            <a:spLocks noGrp="1"/>
          </p:cNvSpPr>
          <p:nvPr>
            <p:ph idx="1"/>
          </p:nvPr>
        </p:nvSpPr>
        <p:spPr>
          <a:xfrm>
            <a:off x="228600" y="1420813"/>
            <a:ext cx="8686800" cy="5159374"/>
          </a:xfrm>
        </p:spPr>
        <p:txBody>
          <a:bodyPr/>
          <a:lstStyle/>
          <a:p>
            <a:pPr algn="just"/>
            <a:r>
              <a:rPr lang="en-US" sz="2700" dirty="0"/>
              <a:t>Acts 13:2, 4 – “As they were ministering</a:t>
            </a:r>
            <a:r>
              <a:rPr lang="en-US" sz="2700" b="1" dirty="0"/>
              <a:t> </a:t>
            </a:r>
            <a:r>
              <a:rPr lang="en-US" sz="2700" dirty="0"/>
              <a:t>to Jehovah</a:t>
            </a:r>
            <a:r>
              <a:rPr lang="en-US" sz="2700" b="1" dirty="0"/>
              <a:t> </a:t>
            </a:r>
            <a:r>
              <a:rPr lang="en-US" sz="2700" dirty="0"/>
              <a:t>and fasting, the holy spirit said: ‘Set aside for me Barnabas and Saul</a:t>
            </a:r>
            <a:r>
              <a:rPr lang="en-US" sz="2700" i="1" dirty="0"/>
              <a:t> </a:t>
            </a:r>
            <a:r>
              <a:rPr lang="en-US" sz="2700" dirty="0"/>
              <a:t>for the work to which I have called them.’  So these men, sent out by the holy spirit, went down to Seleucia.”  (RNWT)</a:t>
            </a:r>
          </a:p>
          <a:p>
            <a:pPr algn="just"/>
            <a:r>
              <a:rPr lang="en-US" sz="2700" dirty="0"/>
              <a:t>Acts 10:19-20 – “As Peter was still pondering over the vision, the spirit</a:t>
            </a:r>
            <a:r>
              <a:rPr lang="en-US" sz="2700" i="1" dirty="0"/>
              <a:t> </a:t>
            </a:r>
            <a:r>
              <a:rPr lang="en-US" sz="2700" dirty="0"/>
              <a:t>said: ‘Look!  Three men are asking for you.  So get up, go downstairs and go with them, not doubting at all, because I have sent them.’”</a:t>
            </a:r>
          </a:p>
          <a:p>
            <a:pPr algn="just"/>
            <a:r>
              <a:rPr lang="en-US" sz="2700" dirty="0"/>
              <a:t>Acts 8:29 – “So the spirit said to Philip: ‘Go over and approach this chariot.’”  (RNWT)</a:t>
            </a:r>
          </a:p>
        </p:txBody>
      </p:sp>
    </p:spTree>
    <p:extLst>
      <p:ext uri="{BB962C8B-B14F-4D97-AF65-F5344CB8AC3E}">
        <p14:creationId xmlns:p14="http://schemas.microsoft.com/office/powerpoint/2010/main" val="37217485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3F323-F153-4A05-8931-1970F83DC4EE}"/>
              </a:ext>
            </a:extLst>
          </p:cNvPr>
          <p:cNvSpPr>
            <a:spLocks noGrp="1"/>
          </p:cNvSpPr>
          <p:nvPr>
            <p:ph type="title"/>
          </p:nvPr>
        </p:nvSpPr>
        <p:spPr/>
        <p:txBody>
          <a:bodyPr/>
          <a:lstStyle/>
          <a:p>
            <a:r>
              <a:rPr lang="en-US" dirty="0"/>
              <a:t>The Holy Spirit</a:t>
            </a:r>
          </a:p>
        </p:txBody>
      </p:sp>
      <p:pic>
        <p:nvPicPr>
          <p:cNvPr id="8" name="Content Placeholder 7">
            <a:extLst>
              <a:ext uri="{FF2B5EF4-FFF2-40B4-BE49-F238E27FC236}">
                <a16:creationId xmlns:a16="http://schemas.microsoft.com/office/drawing/2014/main" id="{30D44938-03B3-4300-B93A-3FB0307D585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661" r="13207"/>
          <a:stretch/>
        </p:blipFill>
        <p:spPr>
          <a:xfrm>
            <a:off x="304800" y="2057400"/>
            <a:ext cx="3276600" cy="2524125"/>
          </a:xfrm>
        </p:spPr>
      </p:pic>
      <p:sp>
        <p:nvSpPr>
          <p:cNvPr id="6" name="Content Placeholder 5">
            <a:extLst>
              <a:ext uri="{FF2B5EF4-FFF2-40B4-BE49-F238E27FC236}">
                <a16:creationId xmlns:a16="http://schemas.microsoft.com/office/drawing/2014/main" id="{A696D253-4DF0-42AA-BE31-83FFD5807CA8}"/>
              </a:ext>
            </a:extLst>
          </p:cNvPr>
          <p:cNvSpPr>
            <a:spLocks noGrp="1"/>
          </p:cNvSpPr>
          <p:nvPr>
            <p:ph sz="half" idx="2"/>
          </p:nvPr>
        </p:nvSpPr>
        <p:spPr>
          <a:xfrm>
            <a:off x="3810000" y="1295400"/>
            <a:ext cx="5181600" cy="5284787"/>
          </a:xfrm>
        </p:spPr>
        <p:txBody>
          <a:bodyPr/>
          <a:lstStyle/>
          <a:p>
            <a:pPr algn="just"/>
            <a:r>
              <a:rPr lang="en-US" dirty="0"/>
              <a:t>Acts 21:11 – “A prophet named Agabus</a:t>
            </a:r>
            <a:r>
              <a:rPr lang="en-US" i="1" dirty="0"/>
              <a:t> </a:t>
            </a:r>
            <a:r>
              <a:rPr lang="en-US" dirty="0"/>
              <a:t>came down from Judea.  And he came to us and took Paul’s belt and tied his own feet and hands and said: ‘Thus says the holy spirit, The man to whom this belt belongs will be bound like this by the Jews in Jerusalem, and they will give him into the hands of people of the nations.’”  (RNWT)</a:t>
            </a:r>
          </a:p>
        </p:txBody>
      </p:sp>
    </p:spTree>
    <p:extLst>
      <p:ext uri="{BB962C8B-B14F-4D97-AF65-F5344CB8AC3E}">
        <p14:creationId xmlns:p14="http://schemas.microsoft.com/office/powerpoint/2010/main" val="29623743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8C579C-B484-403A-89EB-E48F7E2C8EB3}"/>
              </a:ext>
            </a:extLst>
          </p:cNvPr>
          <p:cNvSpPr>
            <a:spLocks noGrp="1"/>
          </p:cNvSpPr>
          <p:nvPr>
            <p:ph type="title"/>
          </p:nvPr>
        </p:nvSpPr>
        <p:spPr/>
        <p:txBody>
          <a:bodyPr/>
          <a:lstStyle/>
          <a:p>
            <a:r>
              <a:rPr lang="en-US" dirty="0"/>
              <a:t>The Holy Spirit</a:t>
            </a:r>
          </a:p>
        </p:txBody>
      </p:sp>
      <p:sp>
        <p:nvSpPr>
          <p:cNvPr id="6" name="Content Placeholder 5">
            <a:extLst>
              <a:ext uri="{FF2B5EF4-FFF2-40B4-BE49-F238E27FC236}">
                <a16:creationId xmlns:a16="http://schemas.microsoft.com/office/drawing/2014/main" id="{ABCC276A-ED8C-4FDC-84C6-DA0E21E3BBAE}"/>
              </a:ext>
            </a:extLst>
          </p:cNvPr>
          <p:cNvSpPr>
            <a:spLocks noGrp="1"/>
          </p:cNvSpPr>
          <p:nvPr>
            <p:ph idx="1"/>
          </p:nvPr>
        </p:nvSpPr>
        <p:spPr>
          <a:xfrm>
            <a:off x="228600" y="1420814"/>
            <a:ext cx="8686800" cy="5056186"/>
          </a:xfrm>
        </p:spPr>
        <p:txBody>
          <a:bodyPr/>
          <a:lstStyle/>
          <a:p>
            <a:pPr algn="just"/>
            <a:r>
              <a:rPr lang="en-US" sz="2800" dirty="0"/>
              <a:t>Acts 5:3-4 – “But Peter said: ‘Ananias, why has Satan emboldened you to lie</a:t>
            </a:r>
            <a:r>
              <a:rPr lang="en-US" sz="2800" i="1" dirty="0"/>
              <a:t> </a:t>
            </a:r>
            <a:r>
              <a:rPr lang="en-US" sz="2800" dirty="0"/>
              <a:t>to the holy spirit</a:t>
            </a:r>
            <a:r>
              <a:rPr lang="en-US" sz="2800" i="1" dirty="0"/>
              <a:t> </a:t>
            </a:r>
            <a:r>
              <a:rPr lang="en-US" sz="2800" dirty="0"/>
              <a:t>and secretly hold back some of the price of the field?  You have lied, not to men, but to God.’”  (RNWT)</a:t>
            </a:r>
          </a:p>
          <a:p>
            <a:pPr algn="just"/>
            <a:r>
              <a:rPr lang="en-US" sz="2800" dirty="0"/>
              <a:t>John 16:13-14 – “However, when that one</a:t>
            </a:r>
            <a:r>
              <a:rPr lang="en-US" sz="2800" b="1" dirty="0"/>
              <a:t> </a:t>
            </a:r>
            <a:r>
              <a:rPr lang="en-US" sz="2800" dirty="0"/>
              <a:t>comes, the spirit of the truth,</a:t>
            </a:r>
            <a:r>
              <a:rPr lang="en-US" sz="2800" i="1" dirty="0"/>
              <a:t> </a:t>
            </a:r>
            <a:r>
              <a:rPr lang="en-US" sz="2800" dirty="0"/>
              <a:t>he will guide you into all the truth, for he will not speak of his own initiative, but what he hears he will speak, and he will declare to you the things to come.  That one will glorify me,</a:t>
            </a:r>
            <a:r>
              <a:rPr lang="en-US" sz="2800" i="1" dirty="0"/>
              <a:t> </a:t>
            </a:r>
            <a:r>
              <a:rPr lang="en-US" sz="2800" dirty="0"/>
              <a:t>because he will receive from what is mine and will declare it to you.”  (RNWT)</a:t>
            </a:r>
            <a:endParaRPr lang="en-US" sz="2400" dirty="0"/>
          </a:p>
        </p:txBody>
      </p:sp>
    </p:spTree>
    <p:extLst>
      <p:ext uri="{BB962C8B-B14F-4D97-AF65-F5344CB8AC3E}">
        <p14:creationId xmlns:p14="http://schemas.microsoft.com/office/powerpoint/2010/main" val="34066875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B2E2-3483-4CC3-AC5F-81F879F92F42}"/>
              </a:ext>
            </a:extLst>
          </p:cNvPr>
          <p:cNvSpPr>
            <a:spLocks noGrp="1"/>
          </p:cNvSpPr>
          <p:nvPr>
            <p:ph type="title"/>
          </p:nvPr>
        </p:nvSpPr>
        <p:spPr/>
        <p:txBody>
          <a:bodyPr/>
          <a:lstStyle/>
          <a:p>
            <a:r>
              <a:rPr lang="en-US" dirty="0"/>
              <a:t>Jesus as God in RNWT</a:t>
            </a:r>
          </a:p>
        </p:txBody>
      </p:sp>
      <p:sp>
        <p:nvSpPr>
          <p:cNvPr id="3" name="Content Placeholder 2">
            <a:extLst>
              <a:ext uri="{FF2B5EF4-FFF2-40B4-BE49-F238E27FC236}">
                <a16:creationId xmlns:a16="http://schemas.microsoft.com/office/drawing/2014/main" id="{26ECE1FE-5269-4FA9-9FEA-735600802E34}"/>
              </a:ext>
            </a:extLst>
          </p:cNvPr>
          <p:cNvSpPr>
            <a:spLocks noGrp="1"/>
          </p:cNvSpPr>
          <p:nvPr>
            <p:ph idx="1"/>
          </p:nvPr>
        </p:nvSpPr>
        <p:spPr>
          <a:xfrm>
            <a:off x="190500" y="1420813"/>
            <a:ext cx="8763000" cy="5159373"/>
          </a:xfrm>
        </p:spPr>
        <p:txBody>
          <a:bodyPr/>
          <a:lstStyle/>
          <a:p>
            <a:pPr algn="just"/>
            <a:r>
              <a:rPr lang="en-US" sz="2700" dirty="0"/>
              <a:t>Why did the Jews try to kill Jesus in John 5:18 because “he was also calling God his own Father,</a:t>
            </a:r>
            <a:r>
              <a:rPr lang="en-US" sz="2700" i="1" dirty="0"/>
              <a:t> </a:t>
            </a:r>
            <a:r>
              <a:rPr lang="en-US" sz="2700" dirty="0"/>
              <a:t>making himself equal to God?”</a:t>
            </a:r>
          </a:p>
          <a:p>
            <a:pPr algn="just"/>
            <a:r>
              <a:rPr lang="en-US" sz="2700" dirty="0"/>
              <a:t>Why does Thomas call Jesus in John 20:28, “My Lord and my God!”</a:t>
            </a:r>
          </a:p>
          <a:p>
            <a:pPr algn="just"/>
            <a:r>
              <a:rPr lang="en-US" sz="2700" dirty="0"/>
              <a:t>Why does Isaiah 9:6 in the RNWT, a prophecy clearly referring to Jesus, call Him, “Wonderful Counselor, Mighty God, Eternal Father, and Prince of Peace?”</a:t>
            </a:r>
          </a:p>
          <a:p>
            <a:pPr algn="just"/>
            <a:r>
              <a:rPr lang="en-US" sz="2700" dirty="0"/>
              <a:t>Why does 1 John 5:20 say clearly that “his Son Jesus Christ…This is the true God and life everlasting.”</a:t>
            </a:r>
          </a:p>
        </p:txBody>
      </p:sp>
    </p:spTree>
    <p:extLst>
      <p:ext uri="{BB962C8B-B14F-4D97-AF65-F5344CB8AC3E}">
        <p14:creationId xmlns:p14="http://schemas.microsoft.com/office/powerpoint/2010/main" val="17610239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B2E2-3483-4CC3-AC5F-81F879F92F42}"/>
              </a:ext>
            </a:extLst>
          </p:cNvPr>
          <p:cNvSpPr>
            <a:spLocks noGrp="1"/>
          </p:cNvSpPr>
          <p:nvPr>
            <p:ph type="title"/>
          </p:nvPr>
        </p:nvSpPr>
        <p:spPr/>
        <p:txBody>
          <a:bodyPr/>
          <a:lstStyle/>
          <a:p>
            <a:r>
              <a:rPr lang="en-US" dirty="0"/>
              <a:t>Jesus as God in RNWT</a:t>
            </a:r>
          </a:p>
        </p:txBody>
      </p:sp>
      <p:sp>
        <p:nvSpPr>
          <p:cNvPr id="3" name="Content Placeholder 2">
            <a:extLst>
              <a:ext uri="{FF2B5EF4-FFF2-40B4-BE49-F238E27FC236}">
                <a16:creationId xmlns:a16="http://schemas.microsoft.com/office/drawing/2014/main" id="{26ECE1FE-5269-4FA9-9FEA-735600802E34}"/>
              </a:ext>
            </a:extLst>
          </p:cNvPr>
          <p:cNvSpPr>
            <a:spLocks noGrp="1"/>
          </p:cNvSpPr>
          <p:nvPr>
            <p:ph idx="1"/>
          </p:nvPr>
        </p:nvSpPr>
        <p:spPr>
          <a:xfrm>
            <a:off x="190500" y="1295400"/>
            <a:ext cx="8763000" cy="5284787"/>
          </a:xfrm>
        </p:spPr>
        <p:txBody>
          <a:bodyPr/>
          <a:lstStyle/>
          <a:p>
            <a:pPr algn="just"/>
            <a:r>
              <a:rPr lang="en-US" sz="2700" dirty="0"/>
              <a:t>Why does Hebrews 1:3 say that Jesus is “the exact representation of his (God’s) very being” and 1:8 say that the “Son” is “God” and that His “throne is forever and ever?”  Why does Hebrews 1:10 show that Jesus is the “Lord” who “laid the foundations of the earth, and the heavens are the works of your hands?”</a:t>
            </a:r>
          </a:p>
          <a:p>
            <a:pPr algn="just"/>
            <a:r>
              <a:rPr lang="en-US" sz="2700" dirty="0"/>
              <a:t>Why is Jesus called “Immanuel” in Matthew 1:23, which means in Hebrew, “God with us?”  This is a quote from Isaiah 7:14.</a:t>
            </a:r>
          </a:p>
          <a:p>
            <a:pPr algn="just"/>
            <a:r>
              <a:rPr lang="en-US" sz="2700" dirty="0"/>
              <a:t>All the verses that clearly speak of Jesus as God have been altered.  They add the words “of” or “the” to change “our God and Savior, Jesus Christ.”  2 not 1.</a:t>
            </a:r>
          </a:p>
        </p:txBody>
      </p:sp>
    </p:spTree>
    <p:extLst>
      <p:ext uri="{BB962C8B-B14F-4D97-AF65-F5344CB8AC3E}">
        <p14:creationId xmlns:p14="http://schemas.microsoft.com/office/powerpoint/2010/main" val="6224375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7025F-C158-49D0-AC8A-34B0979C4D99}"/>
              </a:ext>
            </a:extLst>
          </p:cNvPr>
          <p:cNvSpPr>
            <a:spLocks noGrp="1"/>
          </p:cNvSpPr>
          <p:nvPr>
            <p:ph type="title"/>
          </p:nvPr>
        </p:nvSpPr>
        <p:spPr/>
        <p:txBody>
          <a:bodyPr/>
          <a:lstStyle/>
          <a:p>
            <a:r>
              <a:rPr lang="en-US" dirty="0"/>
              <a:t>Jesus Worshipped</a:t>
            </a:r>
          </a:p>
        </p:txBody>
      </p:sp>
      <p:pic>
        <p:nvPicPr>
          <p:cNvPr id="8" name="Content Placeholder 7">
            <a:extLst>
              <a:ext uri="{FF2B5EF4-FFF2-40B4-BE49-F238E27FC236}">
                <a16:creationId xmlns:a16="http://schemas.microsoft.com/office/drawing/2014/main" id="{BD8FA162-CFE0-417F-BB58-1AB578ED0B1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547" r="5660"/>
          <a:stretch/>
        </p:blipFill>
        <p:spPr>
          <a:xfrm>
            <a:off x="223520" y="2286000"/>
            <a:ext cx="3357880" cy="1934431"/>
          </a:xfrm>
        </p:spPr>
      </p:pic>
      <p:sp>
        <p:nvSpPr>
          <p:cNvPr id="6" name="Content Placeholder 5">
            <a:extLst>
              <a:ext uri="{FF2B5EF4-FFF2-40B4-BE49-F238E27FC236}">
                <a16:creationId xmlns:a16="http://schemas.microsoft.com/office/drawing/2014/main" id="{1EC0508F-ED92-42F7-8036-E530A54457A6}"/>
              </a:ext>
            </a:extLst>
          </p:cNvPr>
          <p:cNvSpPr>
            <a:spLocks noGrp="1"/>
          </p:cNvSpPr>
          <p:nvPr>
            <p:ph sz="half" idx="2"/>
          </p:nvPr>
        </p:nvSpPr>
        <p:spPr>
          <a:xfrm>
            <a:off x="3733800" y="1420813"/>
            <a:ext cx="5181600" cy="5159373"/>
          </a:xfrm>
        </p:spPr>
        <p:txBody>
          <a:bodyPr/>
          <a:lstStyle/>
          <a:p>
            <a:pPr algn="just"/>
            <a:r>
              <a:rPr lang="en-US" dirty="0"/>
              <a:t>Look at the separate 2-page handout that you received.</a:t>
            </a:r>
          </a:p>
          <a:p>
            <a:pPr algn="just"/>
            <a:r>
              <a:rPr lang="en-US" dirty="0"/>
              <a:t>RNWT changes all the words from “worship” to “obeisance” WHEN IT INVOLVES JESUS.</a:t>
            </a:r>
          </a:p>
          <a:p>
            <a:pPr algn="just"/>
            <a:r>
              <a:rPr lang="en-US" dirty="0"/>
              <a:t>BUT, the same Greek word is translated “worship” when it involves Father God or God or Jehovah!  Clearly, a biased translation.</a:t>
            </a:r>
          </a:p>
        </p:txBody>
      </p:sp>
    </p:spTree>
    <p:extLst>
      <p:ext uri="{BB962C8B-B14F-4D97-AF65-F5344CB8AC3E}">
        <p14:creationId xmlns:p14="http://schemas.microsoft.com/office/powerpoint/2010/main" val="42236662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EA56-082B-4320-ABEC-175ADFEA8DAC}"/>
              </a:ext>
            </a:extLst>
          </p:cNvPr>
          <p:cNvSpPr>
            <a:spLocks noGrp="1"/>
          </p:cNvSpPr>
          <p:nvPr>
            <p:ph type="title"/>
          </p:nvPr>
        </p:nvSpPr>
        <p:spPr/>
        <p:txBody>
          <a:bodyPr/>
          <a:lstStyle/>
          <a:p>
            <a:r>
              <a:rPr lang="en-US" dirty="0"/>
              <a:t>Recommended Books</a:t>
            </a:r>
          </a:p>
        </p:txBody>
      </p:sp>
      <p:pic>
        <p:nvPicPr>
          <p:cNvPr id="6" name="Content Placeholder 5">
            <a:extLst>
              <a:ext uri="{FF2B5EF4-FFF2-40B4-BE49-F238E27FC236}">
                <a16:creationId xmlns:a16="http://schemas.microsoft.com/office/drawing/2014/main" id="{39703042-5D77-40AF-B944-8B7CDEFC31A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420813"/>
            <a:ext cx="2887315" cy="4530725"/>
          </a:xfrm>
        </p:spPr>
      </p:pic>
      <p:pic>
        <p:nvPicPr>
          <p:cNvPr id="8" name="Content Placeholder 7">
            <a:extLst>
              <a:ext uri="{FF2B5EF4-FFF2-40B4-BE49-F238E27FC236}">
                <a16:creationId xmlns:a16="http://schemas.microsoft.com/office/drawing/2014/main" id="{3F92ED67-026F-45B3-975B-BF5F24BBEE3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11807" y="1420813"/>
            <a:ext cx="2959002" cy="4446587"/>
          </a:xfrm>
        </p:spPr>
      </p:pic>
    </p:spTree>
    <p:extLst>
      <p:ext uri="{BB962C8B-B14F-4D97-AF65-F5344CB8AC3E}">
        <p14:creationId xmlns:p14="http://schemas.microsoft.com/office/powerpoint/2010/main" val="331958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5FFF-FF33-4446-880A-089822C2D9CF}"/>
              </a:ext>
            </a:extLst>
          </p:cNvPr>
          <p:cNvSpPr>
            <a:spLocks noGrp="1"/>
          </p:cNvSpPr>
          <p:nvPr>
            <p:ph type="title"/>
          </p:nvPr>
        </p:nvSpPr>
        <p:spPr/>
        <p:txBody>
          <a:bodyPr/>
          <a:lstStyle/>
          <a:p>
            <a:r>
              <a:rPr lang="en-US" dirty="0"/>
              <a:t>Christians Talking to JW’s</a:t>
            </a:r>
          </a:p>
        </p:txBody>
      </p:sp>
      <p:sp>
        <p:nvSpPr>
          <p:cNvPr id="3" name="Content Placeholder 2">
            <a:extLst>
              <a:ext uri="{FF2B5EF4-FFF2-40B4-BE49-F238E27FC236}">
                <a16:creationId xmlns:a16="http://schemas.microsoft.com/office/drawing/2014/main" id="{E16F52B4-8F2C-4368-AD20-2D066E231385}"/>
              </a:ext>
            </a:extLst>
          </p:cNvPr>
          <p:cNvSpPr>
            <a:spLocks noGrp="1"/>
          </p:cNvSpPr>
          <p:nvPr>
            <p:ph idx="1"/>
          </p:nvPr>
        </p:nvSpPr>
        <p:spPr/>
        <p:txBody>
          <a:bodyPr/>
          <a:lstStyle/>
          <a:p>
            <a:pPr algn="just"/>
            <a:r>
              <a:rPr lang="en-US" dirty="0"/>
              <a:t>2 Timothy 2:24-25 – “A servant of the Lord must not quarrel but be gentle to all, able to teach, patient, in humility correcting those who are in opposition, if God perhaps will grant them repentance, so that they may know the truth.”</a:t>
            </a:r>
          </a:p>
          <a:p>
            <a:pPr algn="just"/>
            <a:r>
              <a:rPr lang="en-US" dirty="0"/>
              <a:t>“Gently instruct those who oppose the truth.”  (NLT)</a:t>
            </a:r>
          </a:p>
        </p:txBody>
      </p:sp>
    </p:spTree>
    <p:extLst>
      <p:ext uri="{BB962C8B-B14F-4D97-AF65-F5344CB8AC3E}">
        <p14:creationId xmlns:p14="http://schemas.microsoft.com/office/powerpoint/2010/main" val="33571211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47D0-3142-46B1-9C08-3861EEE9CEB9}"/>
              </a:ext>
            </a:extLst>
          </p:cNvPr>
          <p:cNvSpPr>
            <a:spLocks noGrp="1"/>
          </p:cNvSpPr>
          <p:nvPr>
            <p:ph type="title"/>
          </p:nvPr>
        </p:nvSpPr>
        <p:spPr/>
        <p:txBody>
          <a:bodyPr/>
          <a:lstStyle/>
          <a:p>
            <a:r>
              <a:rPr lang="en-US" dirty="0"/>
              <a:t>More Detailed Studies</a:t>
            </a:r>
          </a:p>
        </p:txBody>
      </p:sp>
      <p:pic>
        <p:nvPicPr>
          <p:cNvPr id="6" name="Content Placeholder 5">
            <a:extLst>
              <a:ext uri="{FF2B5EF4-FFF2-40B4-BE49-F238E27FC236}">
                <a16:creationId xmlns:a16="http://schemas.microsoft.com/office/drawing/2014/main" id="{A5793303-F392-4C1D-A083-A5F09F94689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635761"/>
            <a:ext cx="2903857" cy="4363720"/>
          </a:xfrm>
        </p:spPr>
      </p:pic>
      <p:pic>
        <p:nvPicPr>
          <p:cNvPr id="8" name="Content Placeholder 7">
            <a:extLst>
              <a:ext uri="{FF2B5EF4-FFF2-40B4-BE49-F238E27FC236}">
                <a16:creationId xmlns:a16="http://schemas.microsoft.com/office/drawing/2014/main" id="{15D5F6D2-5C94-4F41-9D5D-AF0E8D90DF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5559" y="1635760"/>
            <a:ext cx="3197841" cy="4363720"/>
          </a:xfrm>
        </p:spPr>
      </p:pic>
    </p:spTree>
    <p:extLst>
      <p:ext uri="{BB962C8B-B14F-4D97-AF65-F5344CB8AC3E}">
        <p14:creationId xmlns:p14="http://schemas.microsoft.com/office/powerpoint/2010/main" val="41806335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458A-BE8D-4B7B-B123-27829D71B143}"/>
              </a:ext>
            </a:extLst>
          </p:cNvPr>
          <p:cNvSpPr>
            <a:spLocks noGrp="1"/>
          </p:cNvSpPr>
          <p:nvPr>
            <p:ph type="title"/>
          </p:nvPr>
        </p:nvSpPr>
        <p:spPr/>
        <p:txBody>
          <a:bodyPr/>
          <a:lstStyle/>
          <a:p>
            <a:r>
              <a:rPr lang="en-US" dirty="0"/>
              <a:t>Helpful Websites</a:t>
            </a:r>
          </a:p>
        </p:txBody>
      </p:sp>
      <p:pic>
        <p:nvPicPr>
          <p:cNvPr id="6" name="Content Placeholder 5">
            <a:extLst>
              <a:ext uri="{FF2B5EF4-FFF2-40B4-BE49-F238E27FC236}">
                <a16:creationId xmlns:a16="http://schemas.microsoft.com/office/drawing/2014/main" id="{4B8FB403-563A-4627-A03B-7FA3FF4BFC3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081174"/>
            <a:ext cx="3352800" cy="2695652"/>
          </a:xfrm>
        </p:spPr>
      </p:pic>
      <p:sp>
        <p:nvSpPr>
          <p:cNvPr id="4" name="Content Placeholder 3">
            <a:extLst>
              <a:ext uri="{FF2B5EF4-FFF2-40B4-BE49-F238E27FC236}">
                <a16:creationId xmlns:a16="http://schemas.microsoft.com/office/drawing/2014/main" id="{92D9288D-5E69-4ED6-AB87-E6C75B13F502}"/>
              </a:ext>
            </a:extLst>
          </p:cNvPr>
          <p:cNvSpPr>
            <a:spLocks noGrp="1"/>
          </p:cNvSpPr>
          <p:nvPr>
            <p:ph sz="half" idx="2"/>
          </p:nvPr>
        </p:nvSpPr>
        <p:spPr>
          <a:xfrm>
            <a:off x="3886200" y="1420813"/>
            <a:ext cx="5029200" cy="5159374"/>
          </a:xfrm>
        </p:spPr>
        <p:txBody>
          <a:bodyPr/>
          <a:lstStyle/>
          <a:p>
            <a:r>
              <a:rPr lang="en-US" dirty="0">
                <a:hlinkClick r:id="rId3"/>
              </a:rPr>
              <a:t>www.towerwatch.com</a:t>
            </a:r>
            <a:endParaRPr lang="en-US" dirty="0"/>
          </a:p>
          <a:p>
            <a:endParaRPr lang="en-US" dirty="0"/>
          </a:p>
          <a:p>
            <a:r>
              <a:rPr lang="en-US" dirty="0">
                <a:hlinkClick r:id="rId4"/>
              </a:rPr>
              <a:t>www.avoidjw.org</a:t>
            </a:r>
            <a:endParaRPr lang="en-US" dirty="0"/>
          </a:p>
          <a:p>
            <a:endParaRPr lang="en-US" dirty="0"/>
          </a:p>
          <a:p>
            <a:r>
              <a:rPr lang="en-US" dirty="0">
                <a:hlinkClick r:id="rId5"/>
              </a:rPr>
              <a:t>www.answerJW.com</a:t>
            </a:r>
            <a:endParaRPr lang="en-US" dirty="0"/>
          </a:p>
          <a:p>
            <a:endParaRPr lang="en-US" dirty="0"/>
          </a:p>
          <a:p>
            <a:r>
              <a:rPr lang="en-US" dirty="0">
                <a:hlinkClick r:id="rId6"/>
              </a:rPr>
              <a:t>www.DAEnglund.com</a:t>
            </a:r>
            <a:endParaRPr lang="en-US" dirty="0"/>
          </a:p>
          <a:p>
            <a:endParaRPr lang="en-US" dirty="0"/>
          </a:p>
          <a:p>
            <a:r>
              <a:rPr lang="en-US" dirty="0"/>
              <a:t>(The Jehovah’s Witnesses main website is </a:t>
            </a:r>
            <a:r>
              <a:rPr lang="en-US" dirty="0">
                <a:solidFill>
                  <a:srgbClr val="FFC000"/>
                </a:solidFill>
              </a:rPr>
              <a:t>www.jw.org</a:t>
            </a:r>
            <a:r>
              <a:rPr lang="en-US" dirty="0"/>
              <a:t>)</a:t>
            </a:r>
          </a:p>
        </p:txBody>
      </p:sp>
    </p:spTree>
    <p:extLst>
      <p:ext uri="{BB962C8B-B14F-4D97-AF65-F5344CB8AC3E}">
        <p14:creationId xmlns:p14="http://schemas.microsoft.com/office/powerpoint/2010/main" val="38141399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37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CD8A6-3469-4692-95F3-26064250CDC4}"/>
              </a:ext>
            </a:extLst>
          </p:cNvPr>
          <p:cNvSpPr>
            <a:spLocks noGrp="1"/>
          </p:cNvSpPr>
          <p:nvPr>
            <p:ph type="title"/>
          </p:nvPr>
        </p:nvSpPr>
        <p:spPr/>
        <p:txBody>
          <a:bodyPr/>
          <a:lstStyle/>
          <a:p>
            <a:r>
              <a:rPr lang="en-US" dirty="0"/>
              <a:t>Christians Talking to JW’s</a:t>
            </a:r>
          </a:p>
        </p:txBody>
      </p:sp>
      <p:sp>
        <p:nvSpPr>
          <p:cNvPr id="5" name="Content Placeholder 4">
            <a:extLst>
              <a:ext uri="{FF2B5EF4-FFF2-40B4-BE49-F238E27FC236}">
                <a16:creationId xmlns:a16="http://schemas.microsoft.com/office/drawing/2014/main" id="{D9D24460-88AB-4E0C-8187-B391B2533083}"/>
              </a:ext>
            </a:extLst>
          </p:cNvPr>
          <p:cNvSpPr>
            <a:spLocks noGrp="1"/>
          </p:cNvSpPr>
          <p:nvPr>
            <p:ph sz="half" idx="1"/>
          </p:nvPr>
        </p:nvSpPr>
        <p:spPr>
          <a:xfrm>
            <a:off x="381000" y="1600200"/>
            <a:ext cx="5715000" cy="4530725"/>
          </a:xfrm>
        </p:spPr>
        <p:txBody>
          <a:bodyPr/>
          <a:lstStyle/>
          <a:p>
            <a:pPr algn="just"/>
            <a:r>
              <a:rPr lang="en-US" sz="3200" dirty="0"/>
              <a:t>“The only effective method of winning a cultist to Christ – use a gracious, low-key approach.”</a:t>
            </a:r>
          </a:p>
          <a:p>
            <a:pPr algn="just"/>
            <a:endParaRPr lang="en-US" sz="3200" dirty="0"/>
          </a:p>
          <a:p>
            <a:pPr algn="just"/>
            <a:r>
              <a:rPr lang="en-US" sz="3200" i="1" dirty="0">
                <a:solidFill>
                  <a:srgbClr val="FFC000"/>
                </a:solidFill>
              </a:rPr>
              <a:t>Kicked out of the Kingdom</a:t>
            </a:r>
            <a:r>
              <a:rPr lang="en-US" sz="3200" dirty="0"/>
              <a:t>, Charles Trombley, page 67</a:t>
            </a:r>
            <a:endParaRPr lang="en-US" sz="3200" i="1" dirty="0"/>
          </a:p>
        </p:txBody>
      </p:sp>
      <p:pic>
        <p:nvPicPr>
          <p:cNvPr id="8" name="Content Placeholder 7">
            <a:extLst>
              <a:ext uri="{FF2B5EF4-FFF2-40B4-BE49-F238E27FC236}">
                <a16:creationId xmlns:a16="http://schemas.microsoft.com/office/drawing/2014/main" id="{3C73E7D3-94BF-45AC-8F82-D22E74E4BEE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00800" y="1581258"/>
            <a:ext cx="2286000" cy="3905142"/>
          </a:xfrm>
        </p:spPr>
      </p:pic>
    </p:spTree>
    <p:extLst>
      <p:ext uri="{BB962C8B-B14F-4D97-AF65-F5344CB8AC3E}">
        <p14:creationId xmlns:p14="http://schemas.microsoft.com/office/powerpoint/2010/main" val="340372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D4EF7-0B15-4C90-8D54-0B6EA13C1A50}"/>
              </a:ext>
            </a:extLst>
          </p:cNvPr>
          <p:cNvSpPr>
            <a:spLocks noGrp="1"/>
          </p:cNvSpPr>
          <p:nvPr>
            <p:ph type="title"/>
          </p:nvPr>
        </p:nvSpPr>
        <p:spPr/>
        <p:txBody>
          <a:bodyPr/>
          <a:lstStyle/>
          <a:p>
            <a:r>
              <a:rPr lang="en-US" dirty="0"/>
              <a:t>Christians Talking to JW’s</a:t>
            </a:r>
          </a:p>
        </p:txBody>
      </p:sp>
      <p:sp>
        <p:nvSpPr>
          <p:cNvPr id="6" name="Content Placeholder 5">
            <a:extLst>
              <a:ext uri="{FF2B5EF4-FFF2-40B4-BE49-F238E27FC236}">
                <a16:creationId xmlns:a16="http://schemas.microsoft.com/office/drawing/2014/main" id="{DECE00E4-8934-4DD1-9E75-0C595616F960}"/>
              </a:ext>
            </a:extLst>
          </p:cNvPr>
          <p:cNvSpPr>
            <a:spLocks noGrp="1"/>
          </p:cNvSpPr>
          <p:nvPr>
            <p:ph idx="1"/>
          </p:nvPr>
        </p:nvSpPr>
        <p:spPr>
          <a:xfrm>
            <a:off x="457200" y="1600200"/>
            <a:ext cx="8229600" cy="4530725"/>
          </a:xfrm>
        </p:spPr>
        <p:txBody>
          <a:bodyPr/>
          <a:lstStyle/>
          <a:p>
            <a:pPr algn="just"/>
            <a:r>
              <a:rPr lang="en-US" sz="2800" dirty="0"/>
              <a:t>A JW elder “was told directly he was in a cult, that he was in league with the devil, that he was a false prophet, and that he was going to hell.”  Do you think any of this hostility won this man to Christ?  Of course not.  It only served to convince him that he was indeed in the true religion and was being persecuted because of his loyalty to Jehovah.</a:t>
            </a:r>
          </a:p>
          <a:p>
            <a:pPr algn="just"/>
            <a:r>
              <a:rPr lang="en-US" sz="2800" i="1" dirty="0">
                <a:solidFill>
                  <a:srgbClr val="FFC000"/>
                </a:solidFill>
              </a:rPr>
              <a:t>Getting Through to Jehovah’s Witnesses</a:t>
            </a:r>
            <a:r>
              <a:rPr lang="en-US" sz="2800" dirty="0"/>
              <a:t>, David Englund, page 37</a:t>
            </a:r>
            <a:endParaRPr lang="en-US" sz="2800" i="1" dirty="0"/>
          </a:p>
        </p:txBody>
      </p:sp>
    </p:spTree>
    <p:extLst>
      <p:ext uri="{BB962C8B-B14F-4D97-AF65-F5344CB8AC3E}">
        <p14:creationId xmlns:p14="http://schemas.microsoft.com/office/powerpoint/2010/main" val="346087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C1E7-16A5-4763-BFFF-D8199DA90926}"/>
              </a:ext>
            </a:extLst>
          </p:cNvPr>
          <p:cNvSpPr>
            <a:spLocks noGrp="1"/>
          </p:cNvSpPr>
          <p:nvPr>
            <p:ph type="title"/>
          </p:nvPr>
        </p:nvSpPr>
        <p:spPr/>
        <p:txBody>
          <a:bodyPr/>
          <a:lstStyle/>
          <a:p>
            <a:r>
              <a:rPr lang="en-US" dirty="0"/>
              <a:t>Christians Talking to JW’s</a:t>
            </a:r>
          </a:p>
        </p:txBody>
      </p:sp>
      <p:sp>
        <p:nvSpPr>
          <p:cNvPr id="3" name="Content Placeholder 2">
            <a:extLst>
              <a:ext uri="{FF2B5EF4-FFF2-40B4-BE49-F238E27FC236}">
                <a16:creationId xmlns:a16="http://schemas.microsoft.com/office/drawing/2014/main" id="{2BF67A53-F3BD-490C-8375-E04067517C1B}"/>
              </a:ext>
            </a:extLst>
          </p:cNvPr>
          <p:cNvSpPr>
            <a:spLocks noGrp="1"/>
          </p:cNvSpPr>
          <p:nvPr>
            <p:ph idx="1"/>
          </p:nvPr>
        </p:nvSpPr>
        <p:spPr>
          <a:xfrm>
            <a:off x="457200" y="1420813"/>
            <a:ext cx="8229600" cy="4979987"/>
          </a:xfrm>
        </p:spPr>
        <p:txBody>
          <a:bodyPr/>
          <a:lstStyle/>
          <a:p>
            <a:pPr algn="just"/>
            <a:r>
              <a:rPr lang="en-US" sz="2800" dirty="0"/>
              <a:t>“Jesus Christ is Lord of lords and King of kings.  He is the Word who is God who was made flesh.  He is Emmanuel, God with us.  He is the Lamb of God whom all creation worships.  He is the Son of God, and Father God told Him, Your throne, O God, is forever and ever.  He is God manifested in the flesh.  The Son Jesus Christ is the true God and eternal life.  We are looking for the glorious appearing of our great God and Savior Jesus Christ.  In Him dwells all the fullness of the Godhead bodily.”</a:t>
            </a:r>
          </a:p>
        </p:txBody>
      </p:sp>
    </p:spTree>
    <p:extLst>
      <p:ext uri="{BB962C8B-B14F-4D97-AF65-F5344CB8AC3E}">
        <p14:creationId xmlns:p14="http://schemas.microsoft.com/office/powerpoint/2010/main" val="302560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18FF-E29C-4DF8-92EE-20E18915FBF5}"/>
              </a:ext>
            </a:extLst>
          </p:cNvPr>
          <p:cNvSpPr>
            <a:spLocks noGrp="1"/>
          </p:cNvSpPr>
          <p:nvPr>
            <p:ph type="title"/>
          </p:nvPr>
        </p:nvSpPr>
        <p:spPr/>
        <p:txBody>
          <a:bodyPr/>
          <a:lstStyle/>
          <a:p>
            <a:r>
              <a:rPr lang="en-US" dirty="0"/>
              <a:t>Christians Talking to JW’s</a:t>
            </a:r>
          </a:p>
        </p:txBody>
      </p:sp>
      <p:sp>
        <p:nvSpPr>
          <p:cNvPr id="3" name="Content Placeholder 2">
            <a:extLst>
              <a:ext uri="{FF2B5EF4-FFF2-40B4-BE49-F238E27FC236}">
                <a16:creationId xmlns:a16="http://schemas.microsoft.com/office/drawing/2014/main" id="{1BF92B2E-7DD6-4D8E-AAE2-09924ED4CE4E}"/>
              </a:ext>
            </a:extLst>
          </p:cNvPr>
          <p:cNvSpPr>
            <a:spLocks noGrp="1"/>
          </p:cNvSpPr>
          <p:nvPr>
            <p:ph idx="1"/>
          </p:nvPr>
        </p:nvSpPr>
        <p:spPr/>
        <p:txBody>
          <a:bodyPr/>
          <a:lstStyle/>
          <a:p>
            <a:pPr algn="just"/>
            <a:r>
              <a:rPr lang="en-US" sz="2800" dirty="0"/>
              <a:t>“The JW will reject whatever you say because it is </a:t>
            </a:r>
            <a:r>
              <a:rPr lang="en-US" sz="2800" i="1" dirty="0"/>
              <a:t>coming from you </a:t>
            </a:r>
            <a:r>
              <a:rPr lang="en-US" sz="2800" dirty="0"/>
              <a:t>instead of from ‘the channel of communication that God uses,’ namely ‘God’s organization,’ the Watchtower Society.  Even if your arguments are convincing, the JW sees them as very clever lies crafted by Satan, because he believes that you represent the devil’s organization.”</a:t>
            </a:r>
          </a:p>
          <a:p>
            <a:pPr algn="just"/>
            <a:r>
              <a:rPr lang="en-US" sz="2800" i="1" dirty="0">
                <a:solidFill>
                  <a:srgbClr val="FFC000"/>
                </a:solidFill>
              </a:rPr>
              <a:t>Answering Jehovah’s Witnesses</a:t>
            </a:r>
            <a:r>
              <a:rPr lang="en-US" sz="2800" dirty="0"/>
              <a:t>, page 13</a:t>
            </a:r>
            <a:endParaRPr lang="en-US" sz="2800" i="1" dirty="0"/>
          </a:p>
        </p:txBody>
      </p:sp>
    </p:spTree>
    <p:extLst>
      <p:ext uri="{BB962C8B-B14F-4D97-AF65-F5344CB8AC3E}">
        <p14:creationId xmlns:p14="http://schemas.microsoft.com/office/powerpoint/2010/main" val="317569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2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20C714-4BBB-4191-B39F-E3FED16F1F3D}"/>
              </a:ext>
            </a:extLst>
          </p:cNvPr>
          <p:cNvSpPr>
            <a:spLocks noGrp="1" noChangeArrowheads="1"/>
          </p:cNvSpPr>
          <p:nvPr>
            <p:ph type="ctrTitle"/>
          </p:nvPr>
        </p:nvSpPr>
        <p:spPr/>
        <p:txBody>
          <a:bodyPr/>
          <a:lstStyle/>
          <a:p>
            <a:pPr algn="r" eaLnBrk="1" hangingPunct="1">
              <a:defRPr/>
            </a:pPr>
            <a:r>
              <a:rPr lang="en-US" dirty="0"/>
              <a:t>Session 1</a:t>
            </a:r>
          </a:p>
        </p:txBody>
      </p:sp>
      <p:sp>
        <p:nvSpPr>
          <p:cNvPr id="43011" name="Rectangle 3">
            <a:extLst>
              <a:ext uri="{FF2B5EF4-FFF2-40B4-BE49-F238E27FC236}">
                <a16:creationId xmlns:a16="http://schemas.microsoft.com/office/drawing/2014/main" id="{11EC8959-718A-46EE-ADF1-934ECBCFE4BC}"/>
              </a:ext>
            </a:extLst>
          </p:cNvPr>
          <p:cNvSpPr>
            <a:spLocks noGrp="1" noChangeArrowheads="1"/>
          </p:cNvSpPr>
          <p:nvPr>
            <p:ph type="subTitle" idx="1"/>
          </p:nvPr>
        </p:nvSpPr>
        <p:spPr/>
        <p:txBody>
          <a:bodyPr/>
          <a:lstStyle/>
          <a:p>
            <a:pPr eaLnBrk="1" hangingPunct="1">
              <a:defRPr/>
            </a:pPr>
            <a:r>
              <a:rPr lang="en-US" dirty="0">
                <a:solidFill>
                  <a:srgbClr val="FFC000"/>
                </a:solidFill>
              </a:rPr>
              <a:t>Witnessing to Jehovah’s Witnesses – Their History</a:t>
            </a:r>
          </a:p>
        </p:txBody>
      </p:sp>
      <p:pic>
        <p:nvPicPr>
          <p:cNvPr id="3" name="Picture 2">
            <a:extLst>
              <a:ext uri="{FF2B5EF4-FFF2-40B4-BE49-F238E27FC236}">
                <a16:creationId xmlns:a16="http://schemas.microsoft.com/office/drawing/2014/main" id="{75CC0CA0-2FA5-4140-9ED7-EEA1945BE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06164"/>
            <a:ext cx="1655509" cy="2490788"/>
          </a:xfrm>
          <a:prstGeom prst="rect">
            <a:avLst/>
          </a:prstGeom>
        </p:spPr>
      </p:pic>
      <p:pic>
        <p:nvPicPr>
          <p:cNvPr id="5" name="Picture 4">
            <a:extLst>
              <a:ext uri="{FF2B5EF4-FFF2-40B4-BE49-F238E27FC236}">
                <a16:creationId xmlns:a16="http://schemas.microsoft.com/office/drawing/2014/main" id="{5649E3B0-9FE4-4B89-9728-FBA0D103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749" y="381000"/>
            <a:ext cx="1295400" cy="1870558"/>
          </a:xfrm>
          <a:prstGeom prst="rect">
            <a:avLst/>
          </a:prstGeom>
        </p:spPr>
      </p:pic>
      <p:pic>
        <p:nvPicPr>
          <p:cNvPr id="7" name="Picture 6">
            <a:extLst>
              <a:ext uri="{FF2B5EF4-FFF2-40B4-BE49-F238E27FC236}">
                <a16:creationId xmlns:a16="http://schemas.microsoft.com/office/drawing/2014/main" id="{9BB484BB-7F30-45F4-973C-FD9343BE2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1641958"/>
            <a:ext cx="1746885" cy="213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5890C-1408-45A9-B68C-CF88F28EA8C9}"/>
              </a:ext>
            </a:extLst>
          </p:cNvPr>
          <p:cNvSpPr>
            <a:spLocks noGrp="1"/>
          </p:cNvSpPr>
          <p:nvPr>
            <p:ph type="title"/>
          </p:nvPr>
        </p:nvSpPr>
        <p:spPr/>
        <p:txBody>
          <a:bodyPr/>
          <a:lstStyle/>
          <a:p>
            <a:r>
              <a:rPr lang="en-US" dirty="0"/>
              <a:t>Scripture</a:t>
            </a:r>
          </a:p>
        </p:txBody>
      </p:sp>
      <p:pic>
        <p:nvPicPr>
          <p:cNvPr id="8" name="Content Placeholder 7">
            <a:extLst>
              <a:ext uri="{FF2B5EF4-FFF2-40B4-BE49-F238E27FC236}">
                <a16:creationId xmlns:a16="http://schemas.microsoft.com/office/drawing/2014/main" id="{39AE715D-FEB2-4405-AF30-5E2E153EBDD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5824"/>
          <a:stretch/>
        </p:blipFill>
        <p:spPr>
          <a:xfrm>
            <a:off x="533400" y="1689417"/>
            <a:ext cx="3752304" cy="2425383"/>
          </a:xfrm>
        </p:spPr>
      </p:pic>
      <p:sp>
        <p:nvSpPr>
          <p:cNvPr id="6" name="Content Placeholder 5">
            <a:extLst>
              <a:ext uri="{FF2B5EF4-FFF2-40B4-BE49-F238E27FC236}">
                <a16:creationId xmlns:a16="http://schemas.microsoft.com/office/drawing/2014/main" id="{5E020989-2C6E-410C-84EC-DF1FA62CF80A}"/>
              </a:ext>
            </a:extLst>
          </p:cNvPr>
          <p:cNvSpPr>
            <a:spLocks noGrp="1"/>
          </p:cNvSpPr>
          <p:nvPr>
            <p:ph sz="half" idx="2"/>
          </p:nvPr>
        </p:nvSpPr>
        <p:spPr/>
        <p:txBody>
          <a:bodyPr/>
          <a:lstStyle/>
          <a:p>
            <a:r>
              <a:rPr lang="en-US" sz="3200" dirty="0"/>
              <a:t>Matthew 24:45-47</a:t>
            </a:r>
          </a:p>
        </p:txBody>
      </p:sp>
    </p:spTree>
    <p:extLst>
      <p:ext uri="{BB962C8B-B14F-4D97-AF65-F5344CB8AC3E}">
        <p14:creationId xmlns:p14="http://schemas.microsoft.com/office/powerpoint/2010/main" val="187605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C9A33-908C-4B44-902A-D09C451A0E15}"/>
              </a:ext>
            </a:extLst>
          </p:cNvPr>
          <p:cNvSpPr>
            <a:spLocks noGrp="1"/>
          </p:cNvSpPr>
          <p:nvPr>
            <p:ph type="title"/>
          </p:nvPr>
        </p:nvSpPr>
        <p:spPr/>
        <p:txBody>
          <a:bodyPr/>
          <a:lstStyle/>
          <a:p>
            <a:pPr>
              <a:defRPr/>
            </a:pPr>
            <a:r>
              <a:rPr lang="en-US" dirty="0"/>
              <a:t>Adventist Origins of JW’s</a:t>
            </a:r>
          </a:p>
        </p:txBody>
      </p:sp>
      <p:pic>
        <p:nvPicPr>
          <p:cNvPr id="77827" name="Content Placeholder 7" descr="SDA - William Miller 1.jpg">
            <a:extLst>
              <a:ext uri="{FF2B5EF4-FFF2-40B4-BE49-F238E27FC236}">
                <a16:creationId xmlns:a16="http://schemas.microsoft.com/office/drawing/2014/main" id="{F857426A-EC18-46E0-9666-54471D1FF86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92760" y="1699363"/>
            <a:ext cx="2590800" cy="3787037"/>
          </a:xfrm>
        </p:spPr>
      </p:pic>
      <p:sp>
        <p:nvSpPr>
          <p:cNvPr id="7" name="Content Placeholder 6">
            <a:extLst>
              <a:ext uri="{FF2B5EF4-FFF2-40B4-BE49-F238E27FC236}">
                <a16:creationId xmlns:a16="http://schemas.microsoft.com/office/drawing/2014/main" id="{9FE7C427-2554-434D-AA6D-A91664530695}"/>
              </a:ext>
            </a:extLst>
          </p:cNvPr>
          <p:cNvSpPr>
            <a:spLocks noGrp="1"/>
          </p:cNvSpPr>
          <p:nvPr>
            <p:ph sz="half" idx="2"/>
          </p:nvPr>
        </p:nvSpPr>
        <p:spPr>
          <a:xfrm>
            <a:off x="3352800" y="1420812"/>
            <a:ext cx="5486400" cy="5159375"/>
          </a:xfrm>
        </p:spPr>
        <p:txBody>
          <a:bodyPr/>
          <a:lstStyle/>
          <a:p>
            <a:pPr algn="just">
              <a:defRPr/>
            </a:pPr>
            <a:r>
              <a:rPr lang="en-US" dirty="0"/>
              <a:t>William Miller (1782-1849) was a Baptist layman.</a:t>
            </a:r>
          </a:p>
          <a:p>
            <a:pPr algn="just">
              <a:defRPr/>
            </a:pPr>
            <a:r>
              <a:rPr lang="en-US" dirty="0"/>
              <a:t>Studied the Bible intensely from 1816-1818.  Christ would come in 25 years or 1843.</a:t>
            </a:r>
          </a:p>
          <a:p>
            <a:pPr algn="just">
              <a:defRPr/>
            </a:pPr>
            <a:r>
              <a:rPr lang="en-US" dirty="0"/>
              <a:t>He used the “2,300 evenings-mornings” of Daniel 8:14 and converted them into years.</a:t>
            </a:r>
          </a:p>
          <a:p>
            <a:pPr algn="just">
              <a:defRPr/>
            </a:pPr>
            <a:r>
              <a:rPr lang="en-US" dirty="0"/>
              <a:t>First, it was March 1843, then it was March 1844, then it was October 22, 1844.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4D0-91DA-4B57-B0F3-E7519A86667C}"/>
              </a:ext>
            </a:extLst>
          </p:cNvPr>
          <p:cNvSpPr>
            <a:spLocks noGrp="1"/>
          </p:cNvSpPr>
          <p:nvPr>
            <p:ph type="title"/>
          </p:nvPr>
        </p:nvSpPr>
        <p:spPr/>
        <p:txBody>
          <a:bodyPr/>
          <a:lstStyle/>
          <a:p>
            <a:r>
              <a:rPr lang="en-US" sz="4000" dirty="0">
                <a:solidFill>
                  <a:srgbClr val="FFFF00"/>
                </a:solidFill>
              </a:rPr>
              <a:t>Witnessing to Jehovah’s Witnesses</a:t>
            </a:r>
          </a:p>
        </p:txBody>
      </p:sp>
      <p:pic>
        <p:nvPicPr>
          <p:cNvPr id="4" name="Picture 3">
            <a:extLst>
              <a:ext uri="{FF2B5EF4-FFF2-40B4-BE49-F238E27FC236}">
                <a16:creationId xmlns:a16="http://schemas.microsoft.com/office/drawing/2014/main" id="{16B7EA1F-0B0C-4273-BA51-53AA6351C63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val="0"/>
              </a:ext>
            </a:extLst>
          </a:blip>
          <a:stretch>
            <a:fillRect/>
          </a:stretch>
        </p:blipFill>
        <p:spPr>
          <a:xfrm>
            <a:off x="1434442" y="1420813"/>
            <a:ext cx="2367534" cy="2971800"/>
          </a:xfrm>
          <a:prstGeom prst="rect">
            <a:avLst/>
          </a:prstGeom>
        </p:spPr>
      </p:pic>
      <p:pic>
        <p:nvPicPr>
          <p:cNvPr id="6" name="Picture 5">
            <a:extLst>
              <a:ext uri="{FF2B5EF4-FFF2-40B4-BE49-F238E27FC236}">
                <a16:creationId xmlns:a16="http://schemas.microsoft.com/office/drawing/2014/main" id="{8480D67E-9B42-4A1C-94CD-DBD9BE451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620520"/>
            <a:ext cx="3531662" cy="2203450"/>
          </a:xfrm>
          <a:prstGeom prst="rect">
            <a:avLst/>
          </a:prstGeom>
        </p:spPr>
      </p:pic>
      <p:pic>
        <p:nvPicPr>
          <p:cNvPr id="8" name="Picture 7">
            <a:extLst>
              <a:ext uri="{FF2B5EF4-FFF2-40B4-BE49-F238E27FC236}">
                <a16:creationId xmlns:a16="http://schemas.microsoft.com/office/drawing/2014/main" id="{BA2DB0B8-F502-44CA-8692-8A3B57A98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887" y="3952367"/>
            <a:ext cx="2570226" cy="2570226"/>
          </a:xfrm>
          <a:prstGeom prst="rect">
            <a:avLst/>
          </a:prstGeom>
        </p:spPr>
      </p:pic>
    </p:spTree>
    <p:extLst>
      <p:ext uri="{BB962C8B-B14F-4D97-AF65-F5344CB8AC3E}">
        <p14:creationId xmlns:p14="http://schemas.microsoft.com/office/powerpoint/2010/main" val="163779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FD1193-61C5-43C1-806A-E6121E48513D}"/>
              </a:ext>
            </a:extLst>
          </p:cNvPr>
          <p:cNvSpPr>
            <a:spLocks noGrp="1"/>
          </p:cNvSpPr>
          <p:nvPr>
            <p:ph type="title"/>
          </p:nvPr>
        </p:nvSpPr>
        <p:spPr/>
        <p:txBody>
          <a:bodyPr/>
          <a:lstStyle/>
          <a:p>
            <a:r>
              <a:rPr lang="en-US" dirty="0"/>
              <a:t>Adventist Splits</a:t>
            </a:r>
          </a:p>
        </p:txBody>
      </p:sp>
      <p:sp>
        <p:nvSpPr>
          <p:cNvPr id="6" name="Arrow: Down 5">
            <a:extLst>
              <a:ext uri="{FF2B5EF4-FFF2-40B4-BE49-F238E27FC236}">
                <a16:creationId xmlns:a16="http://schemas.microsoft.com/office/drawing/2014/main" id="{C3103633-295C-49F9-89B5-354655627D54}"/>
              </a:ext>
            </a:extLst>
          </p:cNvPr>
          <p:cNvSpPr/>
          <p:nvPr/>
        </p:nvSpPr>
        <p:spPr bwMode="auto">
          <a:xfrm rot="2395630">
            <a:off x="2121938" y="1563328"/>
            <a:ext cx="533400" cy="2438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7" name="Arrow: Down 6">
            <a:extLst>
              <a:ext uri="{FF2B5EF4-FFF2-40B4-BE49-F238E27FC236}">
                <a16:creationId xmlns:a16="http://schemas.microsoft.com/office/drawing/2014/main" id="{0BC63090-15F4-40D2-8C3A-74DC998F7B11}"/>
              </a:ext>
            </a:extLst>
          </p:cNvPr>
          <p:cNvSpPr/>
          <p:nvPr/>
        </p:nvSpPr>
        <p:spPr bwMode="auto">
          <a:xfrm rot="835961">
            <a:off x="3516629" y="1828799"/>
            <a:ext cx="533400" cy="2438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8" name="Arrow: Down 7">
            <a:extLst>
              <a:ext uri="{FF2B5EF4-FFF2-40B4-BE49-F238E27FC236}">
                <a16:creationId xmlns:a16="http://schemas.microsoft.com/office/drawing/2014/main" id="{91C47E5E-FC40-4641-9D8C-EA2968F3D944}"/>
              </a:ext>
            </a:extLst>
          </p:cNvPr>
          <p:cNvSpPr/>
          <p:nvPr/>
        </p:nvSpPr>
        <p:spPr bwMode="auto">
          <a:xfrm rot="20837455">
            <a:off x="4757491" y="1804922"/>
            <a:ext cx="533400" cy="2438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Arrow: Down 8">
            <a:extLst>
              <a:ext uri="{FF2B5EF4-FFF2-40B4-BE49-F238E27FC236}">
                <a16:creationId xmlns:a16="http://schemas.microsoft.com/office/drawing/2014/main" id="{5DA4EF2E-3B4E-4B73-A609-79A8C577AA32}"/>
              </a:ext>
            </a:extLst>
          </p:cNvPr>
          <p:cNvSpPr/>
          <p:nvPr/>
        </p:nvSpPr>
        <p:spPr bwMode="auto">
          <a:xfrm rot="19151863">
            <a:off x="5995708" y="1541806"/>
            <a:ext cx="533400" cy="2438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 name="TextBox 9">
            <a:extLst>
              <a:ext uri="{FF2B5EF4-FFF2-40B4-BE49-F238E27FC236}">
                <a16:creationId xmlns:a16="http://schemas.microsoft.com/office/drawing/2014/main" id="{A4A620CD-E65E-4FCD-B383-AED727CEA60D}"/>
              </a:ext>
            </a:extLst>
          </p:cNvPr>
          <p:cNvSpPr txBox="1"/>
          <p:nvPr/>
        </p:nvSpPr>
        <p:spPr>
          <a:xfrm>
            <a:off x="311956" y="3858177"/>
            <a:ext cx="2444900" cy="830997"/>
          </a:xfrm>
          <a:prstGeom prst="rect">
            <a:avLst/>
          </a:prstGeom>
          <a:noFill/>
        </p:spPr>
        <p:txBody>
          <a:bodyPr wrap="none" rtlCol="0">
            <a:spAutoFit/>
          </a:bodyPr>
          <a:lstStyle/>
          <a:p>
            <a:pPr algn="ctr"/>
            <a:r>
              <a:rPr lang="en-US" sz="2400" dirty="0"/>
              <a:t>Advent Christian</a:t>
            </a:r>
          </a:p>
          <a:p>
            <a:pPr algn="ctr"/>
            <a:r>
              <a:rPr lang="en-US" sz="2400" dirty="0"/>
              <a:t> Church</a:t>
            </a:r>
          </a:p>
        </p:txBody>
      </p:sp>
      <p:sp>
        <p:nvSpPr>
          <p:cNvPr id="11" name="TextBox 10">
            <a:extLst>
              <a:ext uri="{FF2B5EF4-FFF2-40B4-BE49-F238E27FC236}">
                <a16:creationId xmlns:a16="http://schemas.microsoft.com/office/drawing/2014/main" id="{D24B1876-8EC3-4414-B71C-580A2DD1D46A}"/>
              </a:ext>
            </a:extLst>
          </p:cNvPr>
          <p:cNvSpPr txBox="1"/>
          <p:nvPr/>
        </p:nvSpPr>
        <p:spPr>
          <a:xfrm>
            <a:off x="2188117" y="4709494"/>
            <a:ext cx="2307683" cy="830997"/>
          </a:xfrm>
          <a:prstGeom prst="rect">
            <a:avLst/>
          </a:prstGeom>
          <a:noFill/>
        </p:spPr>
        <p:txBody>
          <a:bodyPr wrap="none" rtlCol="0">
            <a:spAutoFit/>
          </a:bodyPr>
          <a:lstStyle/>
          <a:p>
            <a:pPr algn="ctr"/>
            <a:r>
              <a:rPr lang="en-US" sz="2400" dirty="0"/>
              <a:t>Life and Advent</a:t>
            </a:r>
          </a:p>
          <a:p>
            <a:pPr algn="ctr"/>
            <a:r>
              <a:rPr lang="en-US" sz="2400" dirty="0"/>
              <a:t>Union</a:t>
            </a:r>
          </a:p>
        </p:txBody>
      </p:sp>
      <p:sp>
        <p:nvSpPr>
          <p:cNvPr id="2" name="Oval 1">
            <a:extLst>
              <a:ext uri="{FF2B5EF4-FFF2-40B4-BE49-F238E27FC236}">
                <a16:creationId xmlns:a16="http://schemas.microsoft.com/office/drawing/2014/main" id="{1A10878B-6E1E-4B0F-864B-7FC0842FBB10}"/>
              </a:ext>
            </a:extLst>
          </p:cNvPr>
          <p:cNvSpPr/>
          <p:nvPr/>
        </p:nvSpPr>
        <p:spPr bwMode="auto">
          <a:xfrm>
            <a:off x="6760432" y="3566979"/>
            <a:ext cx="1828800" cy="162718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2" name="TextBox 11">
            <a:extLst>
              <a:ext uri="{FF2B5EF4-FFF2-40B4-BE49-F238E27FC236}">
                <a16:creationId xmlns:a16="http://schemas.microsoft.com/office/drawing/2014/main" id="{DB4D7CC7-47BF-4EEB-AF10-53618012EFA6}"/>
              </a:ext>
            </a:extLst>
          </p:cNvPr>
          <p:cNvSpPr txBox="1"/>
          <p:nvPr/>
        </p:nvSpPr>
        <p:spPr>
          <a:xfrm>
            <a:off x="6973932" y="3924217"/>
            <a:ext cx="1451038" cy="830997"/>
          </a:xfrm>
          <a:prstGeom prst="rect">
            <a:avLst/>
          </a:prstGeom>
          <a:noFill/>
        </p:spPr>
        <p:txBody>
          <a:bodyPr wrap="none" rtlCol="0">
            <a:spAutoFit/>
          </a:bodyPr>
          <a:lstStyle/>
          <a:p>
            <a:pPr algn="ctr"/>
            <a:r>
              <a:rPr lang="en-US" sz="2400" dirty="0">
                <a:solidFill>
                  <a:srgbClr val="FFFF00"/>
                </a:solidFill>
              </a:rPr>
              <a:t>Second</a:t>
            </a:r>
          </a:p>
          <a:p>
            <a:pPr algn="ctr"/>
            <a:r>
              <a:rPr lang="en-US" sz="2400" dirty="0">
                <a:solidFill>
                  <a:srgbClr val="FFFF00"/>
                </a:solidFill>
              </a:rPr>
              <a:t>Adventist</a:t>
            </a:r>
          </a:p>
        </p:txBody>
      </p:sp>
      <p:sp>
        <p:nvSpPr>
          <p:cNvPr id="13" name="TextBox 12">
            <a:extLst>
              <a:ext uri="{FF2B5EF4-FFF2-40B4-BE49-F238E27FC236}">
                <a16:creationId xmlns:a16="http://schemas.microsoft.com/office/drawing/2014/main" id="{5050D9D7-3411-4323-9ABD-58DE6C4DCED1}"/>
              </a:ext>
            </a:extLst>
          </p:cNvPr>
          <p:cNvSpPr txBox="1"/>
          <p:nvPr/>
        </p:nvSpPr>
        <p:spPr>
          <a:xfrm>
            <a:off x="4735451" y="4339715"/>
            <a:ext cx="1965603" cy="830997"/>
          </a:xfrm>
          <a:prstGeom prst="rect">
            <a:avLst/>
          </a:prstGeom>
          <a:noFill/>
        </p:spPr>
        <p:txBody>
          <a:bodyPr wrap="none" rtlCol="0">
            <a:spAutoFit/>
          </a:bodyPr>
          <a:lstStyle/>
          <a:p>
            <a:pPr algn="ctr"/>
            <a:r>
              <a:rPr lang="en-US" sz="2400" dirty="0"/>
              <a:t>Seventh-Day</a:t>
            </a:r>
          </a:p>
          <a:p>
            <a:pPr algn="ctr"/>
            <a:r>
              <a:rPr lang="en-US" sz="2400" dirty="0"/>
              <a:t>Adventists</a:t>
            </a:r>
          </a:p>
        </p:txBody>
      </p:sp>
    </p:spTree>
    <p:extLst>
      <p:ext uri="{BB962C8B-B14F-4D97-AF65-F5344CB8AC3E}">
        <p14:creationId xmlns:p14="http://schemas.microsoft.com/office/powerpoint/2010/main" val="205040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CEADC1-A220-44F3-9D29-D25532FDFB60}"/>
              </a:ext>
            </a:extLst>
          </p:cNvPr>
          <p:cNvSpPr>
            <a:spLocks noGrp="1"/>
          </p:cNvSpPr>
          <p:nvPr>
            <p:ph type="title"/>
          </p:nvPr>
        </p:nvSpPr>
        <p:spPr/>
        <p:txBody>
          <a:bodyPr/>
          <a:lstStyle/>
          <a:p>
            <a:r>
              <a:rPr lang="en-US" dirty="0"/>
              <a:t>Adventist Origins of JW’s</a:t>
            </a:r>
          </a:p>
        </p:txBody>
      </p:sp>
      <p:pic>
        <p:nvPicPr>
          <p:cNvPr id="7" name="Content Placeholder 6">
            <a:extLst>
              <a:ext uri="{FF2B5EF4-FFF2-40B4-BE49-F238E27FC236}">
                <a16:creationId xmlns:a16="http://schemas.microsoft.com/office/drawing/2014/main" id="{6439FDA9-41DC-463F-A39F-86B771C092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41133"/>
            <a:ext cx="1600200" cy="2285999"/>
          </a:xfrm>
        </p:spPr>
      </p:pic>
      <p:sp>
        <p:nvSpPr>
          <p:cNvPr id="5" name="Content Placeholder 4">
            <a:extLst>
              <a:ext uri="{FF2B5EF4-FFF2-40B4-BE49-F238E27FC236}">
                <a16:creationId xmlns:a16="http://schemas.microsoft.com/office/drawing/2014/main" id="{9CA9E430-56A1-4994-BC89-CB6A6D49D9A0}"/>
              </a:ext>
            </a:extLst>
          </p:cNvPr>
          <p:cNvSpPr>
            <a:spLocks noGrp="1"/>
          </p:cNvSpPr>
          <p:nvPr>
            <p:ph sz="half" idx="2"/>
          </p:nvPr>
        </p:nvSpPr>
        <p:spPr>
          <a:xfrm>
            <a:off x="2209800" y="1420814"/>
            <a:ext cx="6705600" cy="5056186"/>
          </a:xfrm>
        </p:spPr>
        <p:txBody>
          <a:bodyPr/>
          <a:lstStyle/>
          <a:p>
            <a:pPr algn="just"/>
            <a:r>
              <a:rPr lang="en-US" dirty="0"/>
              <a:t>George Storrs (1796-1879), publisher of the </a:t>
            </a:r>
            <a:r>
              <a:rPr lang="en-US" i="1" dirty="0"/>
              <a:t>Bible Examiner </a:t>
            </a:r>
            <a:r>
              <a:rPr lang="en-US" dirty="0"/>
              <a:t>and founder of the Life and Advent Union, said 1870 was the year.</a:t>
            </a:r>
          </a:p>
          <a:p>
            <a:pPr algn="just"/>
            <a:r>
              <a:rPr lang="en-US" dirty="0"/>
              <a:t>Nelson Barbour (1824-1905), publisher of </a:t>
            </a:r>
            <a:r>
              <a:rPr lang="en-US" i="1" dirty="0"/>
              <a:t>Herald of the Morning</a:t>
            </a:r>
            <a:r>
              <a:rPr lang="en-US" dirty="0"/>
              <a:t>, said that it was 1873, then 1874.</a:t>
            </a:r>
          </a:p>
          <a:p>
            <a:pPr algn="just"/>
            <a:r>
              <a:rPr lang="en-US" dirty="0"/>
              <a:t>When Jesus didn’t come in 1874, Barbour said that He came invisibly (“Parousia” can also be translated “presence,” not just “coming”).</a:t>
            </a:r>
          </a:p>
        </p:txBody>
      </p:sp>
      <p:pic>
        <p:nvPicPr>
          <p:cNvPr id="13" name="Picture 12">
            <a:extLst>
              <a:ext uri="{FF2B5EF4-FFF2-40B4-BE49-F238E27FC236}">
                <a16:creationId xmlns:a16="http://schemas.microsoft.com/office/drawing/2014/main" id="{15F40BFC-CC93-41B7-92D2-6D78DFA4E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038600"/>
            <a:ext cx="1702231" cy="2123885"/>
          </a:xfrm>
          <a:prstGeom prst="rect">
            <a:avLst/>
          </a:prstGeom>
        </p:spPr>
      </p:pic>
    </p:spTree>
    <p:extLst>
      <p:ext uri="{BB962C8B-B14F-4D97-AF65-F5344CB8AC3E}">
        <p14:creationId xmlns:p14="http://schemas.microsoft.com/office/powerpoint/2010/main" val="362091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1B9CDF-3046-4FC4-8FEB-CFA678D9F9FD}"/>
              </a:ext>
            </a:extLst>
          </p:cNvPr>
          <p:cNvSpPr>
            <a:spLocks noGrp="1"/>
          </p:cNvSpPr>
          <p:nvPr>
            <p:ph type="title"/>
          </p:nvPr>
        </p:nvSpPr>
        <p:spPr/>
        <p:txBody>
          <a:bodyPr/>
          <a:lstStyle/>
          <a:p>
            <a:r>
              <a:rPr lang="en-US" dirty="0"/>
              <a:t>Adventist Origins of JW’s</a:t>
            </a:r>
          </a:p>
        </p:txBody>
      </p:sp>
      <p:sp>
        <p:nvSpPr>
          <p:cNvPr id="6" name="Content Placeholder 5">
            <a:extLst>
              <a:ext uri="{FF2B5EF4-FFF2-40B4-BE49-F238E27FC236}">
                <a16:creationId xmlns:a16="http://schemas.microsoft.com/office/drawing/2014/main" id="{25B00BAD-D9E6-49FF-BED4-55B28AA2C06A}"/>
              </a:ext>
            </a:extLst>
          </p:cNvPr>
          <p:cNvSpPr>
            <a:spLocks noGrp="1"/>
          </p:cNvSpPr>
          <p:nvPr>
            <p:ph idx="1"/>
          </p:nvPr>
        </p:nvSpPr>
        <p:spPr>
          <a:xfrm>
            <a:off x="457200" y="1420813"/>
            <a:ext cx="8229600" cy="5159374"/>
          </a:xfrm>
        </p:spPr>
        <p:txBody>
          <a:bodyPr/>
          <a:lstStyle/>
          <a:p>
            <a:pPr algn="just"/>
            <a:r>
              <a:rPr lang="en-US" sz="2800" dirty="0"/>
              <a:t>Barbour wrote a book called </a:t>
            </a:r>
            <a:r>
              <a:rPr lang="en-US" sz="2800" i="1" dirty="0"/>
              <a:t>Three Worlds</a:t>
            </a:r>
            <a:r>
              <a:rPr lang="en-US" sz="2800" dirty="0"/>
              <a:t> in 1877, and jointly published it with Charles T. Russell.  Barbour calculated that 3½ years after Christ’s return, the saints would be raptured and the gospel age would end in 1878.</a:t>
            </a:r>
          </a:p>
          <a:p>
            <a:pPr algn="just"/>
            <a:r>
              <a:rPr lang="en-US" sz="2800" dirty="0"/>
              <a:t>Barbour used 1,845 years as the time period from the death of Jacob to the death of Christ in AD 33.  Then 33 plus 1845 came to 1878.</a:t>
            </a:r>
          </a:p>
          <a:p>
            <a:pPr algn="just"/>
            <a:r>
              <a:rPr lang="en-US" sz="2800" dirty="0"/>
              <a:t>John Aquila Brown published a book called </a:t>
            </a:r>
            <a:r>
              <a:rPr lang="en-US" sz="2800" i="1" dirty="0"/>
              <a:t>Even-Tide</a:t>
            </a:r>
            <a:r>
              <a:rPr lang="en-US" sz="2800" dirty="0"/>
              <a:t> in 1823 in London that was full of prophetic dates and speculation.</a:t>
            </a:r>
          </a:p>
        </p:txBody>
      </p:sp>
    </p:spTree>
    <p:extLst>
      <p:ext uri="{BB962C8B-B14F-4D97-AF65-F5344CB8AC3E}">
        <p14:creationId xmlns:p14="http://schemas.microsoft.com/office/powerpoint/2010/main" val="149847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33F8-BBE8-4D05-9E78-2E3572AF9AD9}"/>
              </a:ext>
            </a:extLst>
          </p:cNvPr>
          <p:cNvSpPr>
            <a:spLocks noGrp="1"/>
          </p:cNvSpPr>
          <p:nvPr>
            <p:ph type="title"/>
          </p:nvPr>
        </p:nvSpPr>
        <p:spPr/>
        <p:txBody>
          <a:bodyPr/>
          <a:lstStyle/>
          <a:p>
            <a:r>
              <a:rPr lang="en-US" dirty="0"/>
              <a:t>Crazy Calculations!!!</a:t>
            </a:r>
          </a:p>
        </p:txBody>
      </p:sp>
      <p:sp>
        <p:nvSpPr>
          <p:cNvPr id="3" name="Content Placeholder 2">
            <a:extLst>
              <a:ext uri="{FF2B5EF4-FFF2-40B4-BE49-F238E27FC236}">
                <a16:creationId xmlns:a16="http://schemas.microsoft.com/office/drawing/2014/main" id="{0EB43AFA-5DEA-4E74-AC7E-5365DA744745}"/>
              </a:ext>
            </a:extLst>
          </p:cNvPr>
          <p:cNvSpPr>
            <a:spLocks noGrp="1"/>
          </p:cNvSpPr>
          <p:nvPr>
            <p:ph idx="1"/>
          </p:nvPr>
        </p:nvSpPr>
        <p:spPr>
          <a:xfrm>
            <a:off x="457200" y="1295400"/>
            <a:ext cx="8229600" cy="5284787"/>
          </a:xfrm>
        </p:spPr>
        <p:txBody>
          <a:bodyPr/>
          <a:lstStyle/>
          <a:p>
            <a:pPr algn="just"/>
            <a:r>
              <a:rPr lang="en-US" sz="2800" dirty="0"/>
              <a:t>604 BC when the kingdom of Judah fell under Gentile rule (Nebuchadnezzar).</a:t>
            </a:r>
          </a:p>
          <a:p>
            <a:pPr algn="just"/>
            <a:r>
              <a:rPr lang="en-US" sz="2800" dirty="0"/>
              <a:t>The “7 times” of Nebuchadnezzar’s madness in Daniel Chapter 4 was the “until the times of the Gentiles was fulfilled” of Luke 21:24.</a:t>
            </a:r>
          </a:p>
          <a:p>
            <a:pPr algn="just"/>
            <a:r>
              <a:rPr lang="en-US" sz="2800" dirty="0"/>
              <a:t>7 X 360 prophetic days (years) = 2,520 years.  2,520 divided by 2 = 1,260 years.</a:t>
            </a:r>
          </a:p>
          <a:p>
            <a:pPr algn="just"/>
            <a:r>
              <a:rPr lang="en-US" sz="2800" dirty="0"/>
              <a:t>604 BC + 2,520 years = 1917.</a:t>
            </a:r>
          </a:p>
          <a:p>
            <a:pPr algn="just"/>
            <a:r>
              <a:rPr lang="en-US" sz="2800" dirty="0"/>
              <a:t>Barbour said that Brown was off a few years, and his calculations landed in the autumn of 1914.  (Barbour later abandoned all his math.)</a:t>
            </a:r>
          </a:p>
        </p:txBody>
      </p:sp>
    </p:spTree>
    <p:extLst>
      <p:ext uri="{BB962C8B-B14F-4D97-AF65-F5344CB8AC3E}">
        <p14:creationId xmlns:p14="http://schemas.microsoft.com/office/powerpoint/2010/main" val="303106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38263-C568-4259-9A40-62C2C0E6C5A7}"/>
              </a:ext>
            </a:extLst>
          </p:cNvPr>
          <p:cNvSpPr>
            <a:spLocks noGrp="1"/>
          </p:cNvSpPr>
          <p:nvPr>
            <p:ph type="title"/>
          </p:nvPr>
        </p:nvSpPr>
        <p:spPr/>
        <p:txBody>
          <a:bodyPr/>
          <a:lstStyle/>
          <a:p>
            <a:r>
              <a:rPr lang="en-US" dirty="0"/>
              <a:t>Charles Taze Russell</a:t>
            </a:r>
          </a:p>
        </p:txBody>
      </p:sp>
      <p:pic>
        <p:nvPicPr>
          <p:cNvPr id="8" name="Content Placeholder 7">
            <a:extLst>
              <a:ext uri="{FF2B5EF4-FFF2-40B4-BE49-F238E27FC236}">
                <a16:creationId xmlns:a16="http://schemas.microsoft.com/office/drawing/2014/main" id="{D09E6D69-B764-4FBF-BF2E-EE0DB519306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846" t="18542" r="3846" b="3459"/>
          <a:stretch/>
        </p:blipFill>
        <p:spPr>
          <a:xfrm>
            <a:off x="457200" y="1943100"/>
            <a:ext cx="2514601" cy="2971800"/>
          </a:xfrm>
        </p:spPr>
      </p:pic>
      <p:sp>
        <p:nvSpPr>
          <p:cNvPr id="6" name="Content Placeholder 5">
            <a:extLst>
              <a:ext uri="{FF2B5EF4-FFF2-40B4-BE49-F238E27FC236}">
                <a16:creationId xmlns:a16="http://schemas.microsoft.com/office/drawing/2014/main" id="{D74971B8-0210-46CA-B616-4744B3202E9E}"/>
              </a:ext>
            </a:extLst>
          </p:cNvPr>
          <p:cNvSpPr>
            <a:spLocks noGrp="1"/>
          </p:cNvSpPr>
          <p:nvPr>
            <p:ph sz="half" idx="2"/>
          </p:nvPr>
        </p:nvSpPr>
        <p:spPr>
          <a:xfrm>
            <a:off x="3200400" y="1295401"/>
            <a:ext cx="5715000" cy="5284786"/>
          </a:xfrm>
        </p:spPr>
        <p:txBody>
          <a:bodyPr/>
          <a:lstStyle/>
          <a:p>
            <a:pPr algn="just"/>
            <a:r>
              <a:rPr lang="en-US" dirty="0"/>
              <a:t>Russell was born in Pittsburgh in 1852 to Christian parents.</a:t>
            </a:r>
          </a:p>
          <a:p>
            <a:pPr algn="just"/>
            <a:r>
              <a:rPr lang="en-US" dirty="0"/>
              <a:t>At a young age, he became a skeptic of Bible truths by first denying eternal punishment (in hell).</a:t>
            </a:r>
          </a:p>
          <a:p>
            <a:pPr algn="just"/>
            <a:r>
              <a:rPr lang="en-US" dirty="0"/>
              <a:t>He was greatly influenced by Storrs, Barbour, and Stetson.</a:t>
            </a:r>
          </a:p>
          <a:p>
            <a:pPr algn="just"/>
            <a:r>
              <a:rPr lang="en-US" dirty="0"/>
              <a:t>In 1879 he published the periodical, </a:t>
            </a:r>
            <a:r>
              <a:rPr lang="en-US" i="1" dirty="0"/>
              <a:t>Zion’s Watchtower and Herald of Christ’s Presence</a:t>
            </a:r>
            <a:r>
              <a:rPr lang="en-US" dirty="0"/>
              <a:t>.</a:t>
            </a:r>
          </a:p>
        </p:txBody>
      </p:sp>
    </p:spTree>
    <p:extLst>
      <p:ext uri="{BB962C8B-B14F-4D97-AF65-F5344CB8AC3E}">
        <p14:creationId xmlns:p14="http://schemas.microsoft.com/office/powerpoint/2010/main" val="25579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6A63-ACA3-4827-B7EF-51D58FF179EF}"/>
              </a:ext>
            </a:extLst>
          </p:cNvPr>
          <p:cNvSpPr>
            <a:spLocks noGrp="1"/>
          </p:cNvSpPr>
          <p:nvPr>
            <p:ph type="title"/>
          </p:nvPr>
        </p:nvSpPr>
        <p:spPr/>
        <p:txBody>
          <a:bodyPr/>
          <a:lstStyle/>
          <a:p>
            <a:r>
              <a:rPr lang="en-US" dirty="0"/>
              <a:t>Charles Taze Russell</a:t>
            </a:r>
          </a:p>
        </p:txBody>
      </p:sp>
      <p:sp>
        <p:nvSpPr>
          <p:cNvPr id="5" name="Content Placeholder 4">
            <a:extLst>
              <a:ext uri="{FF2B5EF4-FFF2-40B4-BE49-F238E27FC236}">
                <a16:creationId xmlns:a16="http://schemas.microsoft.com/office/drawing/2014/main" id="{EDBED613-0AC4-4EEC-B729-3DAD6303149C}"/>
              </a:ext>
            </a:extLst>
          </p:cNvPr>
          <p:cNvSpPr>
            <a:spLocks noGrp="1"/>
          </p:cNvSpPr>
          <p:nvPr>
            <p:ph idx="1"/>
          </p:nvPr>
        </p:nvSpPr>
        <p:spPr>
          <a:xfrm>
            <a:off x="228600" y="1295400"/>
            <a:ext cx="8686800" cy="5181600"/>
          </a:xfrm>
        </p:spPr>
        <p:txBody>
          <a:bodyPr/>
          <a:lstStyle/>
          <a:p>
            <a:pPr algn="just"/>
            <a:r>
              <a:rPr lang="en-US" sz="2800" dirty="0"/>
              <a:t>Also in 1879, he married Maria Ackley.  They divorced in 1913.  They had no children.</a:t>
            </a:r>
          </a:p>
          <a:p>
            <a:pPr algn="just"/>
            <a:r>
              <a:rPr lang="en-US" sz="2800" dirty="0"/>
              <a:t>In 1881, he organized Zion’s Watchtower Tract Society of Pennsylvania, which was the forerunner to the Jehovah’s Witnesses (1931).</a:t>
            </a:r>
          </a:p>
          <a:p>
            <a:pPr algn="just"/>
            <a:r>
              <a:rPr lang="en-US" sz="2800" dirty="0"/>
              <a:t>In 1882, he denied the doctrine of the Trinity, said it was satanic, a “heathen doctrine,” and equivalent to “</a:t>
            </a:r>
            <a:r>
              <a:rPr lang="en-US" sz="2800" dirty="0" err="1"/>
              <a:t>Hindooism</a:t>
            </a:r>
            <a:r>
              <a:rPr lang="en-US" sz="2800" dirty="0"/>
              <a:t>.”  Also taught that Jesus was a created being (He was Michael the archangel in heaven), and denied the bodily resurrection of Jesus.</a:t>
            </a:r>
          </a:p>
          <a:p>
            <a:pPr algn="just"/>
            <a:r>
              <a:rPr lang="en-US" sz="2800" dirty="0"/>
              <a:t>He organized groups into “Bible Students.”</a:t>
            </a:r>
          </a:p>
        </p:txBody>
      </p:sp>
    </p:spTree>
    <p:extLst>
      <p:ext uri="{BB962C8B-B14F-4D97-AF65-F5344CB8AC3E}">
        <p14:creationId xmlns:p14="http://schemas.microsoft.com/office/powerpoint/2010/main" val="155297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D0B8-019A-4BB5-817D-2B92D8EE3AC3}"/>
              </a:ext>
            </a:extLst>
          </p:cNvPr>
          <p:cNvSpPr>
            <a:spLocks noGrp="1"/>
          </p:cNvSpPr>
          <p:nvPr>
            <p:ph type="title"/>
          </p:nvPr>
        </p:nvSpPr>
        <p:spPr/>
        <p:txBody>
          <a:bodyPr/>
          <a:lstStyle/>
          <a:p>
            <a:r>
              <a:rPr lang="en-US" dirty="0"/>
              <a:t>JW Beliefs About Russell</a:t>
            </a:r>
          </a:p>
        </p:txBody>
      </p:sp>
      <p:sp>
        <p:nvSpPr>
          <p:cNvPr id="3" name="Content Placeholder 2">
            <a:extLst>
              <a:ext uri="{FF2B5EF4-FFF2-40B4-BE49-F238E27FC236}">
                <a16:creationId xmlns:a16="http://schemas.microsoft.com/office/drawing/2014/main" id="{26CABB74-1BCC-4D9A-B8D2-AC0784226A72}"/>
              </a:ext>
            </a:extLst>
          </p:cNvPr>
          <p:cNvSpPr>
            <a:spLocks noGrp="1"/>
          </p:cNvSpPr>
          <p:nvPr>
            <p:ph idx="1"/>
          </p:nvPr>
        </p:nvSpPr>
        <p:spPr>
          <a:xfrm>
            <a:off x="228600" y="1420813"/>
            <a:ext cx="8686800" cy="5159374"/>
          </a:xfrm>
        </p:spPr>
        <p:txBody>
          <a:bodyPr/>
          <a:lstStyle/>
          <a:p>
            <a:pPr algn="just"/>
            <a:r>
              <a:rPr lang="en-US" sz="2800" dirty="0"/>
              <a:t>“The greatest man that has lived since the Apostle Paul.”  “He was the greatest religious teacher since St. Paul, and did more than any other man of modern times to establish the faith of the people in the Scriptures.”  “He was the only one permitted to understand” the Bible.</a:t>
            </a:r>
          </a:p>
          <a:p>
            <a:pPr algn="just"/>
            <a:r>
              <a:rPr lang="en-US" sz="2800" dirty="0"/>
              <a:t>“Thousands of the readers of his writings believe he filled the office of ‘that faithful and wise servant’ of Matthew 24:45-47, who alone was given the work of giving ‘meat in due season’ and to be ‘ruler  over his household.’”</a:t>
            </a:r>
          </a:p>
        </p:txBody>
      </p:sp>
    </p:spTree>
    <p:extLst>
      <p:ext uri="{BB962C8B-B14F-4D97-AF65-F5344CB8AC3E}">
        <p14:creationId xmlns:p14="http://schemas.microsoft.com/office/powerpoint/2010/main" val="219427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5DBAB9-336F-454E-92AE-7950AFD042AB}"/>
              </a:ext>
            </a:extLst>
          </p:cNvPr>
          <p:cNvSpPr>
            <a:spLocks noGrp="1"/>
          </p:cNvSpPr>
          <p:nvPr>
            <p:ph type="title"/>
          </p:nvPr>
        </p:nvSpPr>
        <p:spPr/>
        <p:txBody>
          <a:bodyPr/>
          <a:lstStyle/>
          <a:p>
            <a:r>
              <a:rPr lang="en-US" dirty="0"/>
              <a:t>Exclusive Beliefs</a:t>
            </a:r>
          </a:p>
        </p:txBody>
      </p:sp>
      <p:sp>
        <p:nvSpPr>
          <p:cNvPr id="5" name="Content Placeholder 4">
            <a:extLst>
              <a:ext uri="{FF2B5EF4-FFF2-40B4-BE49-F238E27FC236}">
                <a16:creationId xmlns:a16="http://schemas.microsoft.com/office/drawing/2014/main" id="{D92836B2-831C-4250-8EE6-63ABDA75D4F8}"/>
              </a:ext>
            </a:extLst>
          </p:cNvPr>
          <p:cNvSpPr>
            <a:spLocks noGrp="1"/>
          </p:cNvSpPr>
          <p:nvPr>
            <p:ph idx="1"/>
          </p:nvPr>
        </p:nvSpPr>
        <p:spPr>
          <a:xfrm>
            <a:off x="266700" y="1295400"/>
            <a:ext cx="8610600" cy="5284787"/>
          </a:xfrm>
        </p:spPr>
        <p:txBody>
          <a:bodyPr/>
          <a:lstStyle/>
          <a:p>
            <a:pPr algn="just"/>
            <a:r>
              <a:rPr lang="en-US" sz="2800" dirty="0"/>
              <a:t>Jesus and Paul preached the true gospel in the First Century.</a:t>
            </a:r>
          </a:p>
          <a:p>
            <a:pPr algn="just"/>
            <a:r>
              <a:rPr lang="en-US" sz="2800" dirty="0"/>
              <a:t>All the creeds, writings, doctrines and churches of Christendom since that time are false.</a:t>
            </a:r>
          </a:p>
          <a:p>
            <a:pPr algn="just"/>
            <a:r>
              <a:rPr lang="en-US" sz="2800" dirty="0"/>
              <a:t>It was only now, in the late 1800’s, that God chose to reveal the true gospel again to Charles Taze Russell.</a:t>
            </a:r>
          </a:p>
          <a:p>
            <a:pPr algn="just"/>
            <a:r>
              <a:rPr lang="en-US" sz="2800" dirty="0"/>
              <a:t>So, they believe that Russell did not come up with a new sect, denomination, or religious group; rather, Russell discovered the original gospel that was preached in the First Century.</a:t>
            </a:r>
          </a:p>
        </p:txBody>
      </p:sp>
    </p:spTree>
    <p:extLst>
      <p:ext uri="{BB962C8B-B14F-4D97-AF65-F5344CB8AC3E}">
        <p14:creationId xmlns:p14="http://schemas.microsoft.com/office/powerpoint/2010/main" val="399329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9C9F-EF05-482A-B48F-71A75C13A4DE}"/>
              </a:ext>
            </a:extLst>
          </p:cNvPr>
          <p:cNvSpPr>
            <a:spLocks noGrp="1"/>
          </p:cNvSpPr>
          <p:nvPr>
            <p:ph type="title"/>
          </p:nvPr>
        </p:nvSpPr>
        <p:spPr/>
        <p:txBody>
          <a:bodyPr/>
          <a:lstStyle/>
          <a:p>
            <a:r>
              <a:rPr lang="en-US" dirty="0"/>
              <a:t>Russell’s Eschatology</a:t>
            </a:r>
          </a:p>
        </p:txBody>
      </p:sp>
      <p:sp>
        <p:nvSpPr>
          <p:cNvPr id="3" name="Content Placeholder 2">
            <a:extLst>
              <a:ext uri="{FF2B5EF4-FFF2-40B4-BE49-F238E27FC236}">
                <a16:creationId xmlns:a16="http://schemas.microsoft.com/office/drawing/2014/main" id="{11CBD4F3-70F6-469E-A494-828EFA11BBF3}"/>
              </a:ext>
            </a:extLst>
          </p:cNvPr>
          <p:cNvSpPr>
            <a:spLocks noGrp="1"/>
          </p:cNvSpPr>
          <p:nvPr>
            <p:ph idx="1"/>
          </p:nvPr>
        </p:nvSpPr>
        <p:spPr/>
        <p:txBody>
          <a:bodyPr/>
          <a:lstStyle/>
          <a:p>
            <a:pPr algn="just"/>
            <a:r>
              <a:rPr lang="en-US" sz="2800" dirty="0"/>
              <a:t>1874 – That Jesus Christ had come invisibly to rule on earth. </a:t>
            </a:r>
          </a:p>
          <a:p>
            <a:pPr algn="just"/>
            <a:r>
              <a:rPr lang="en-US" sz="2800" dirty="0"/>
              <a:t>1878 – That the rapture would occur and take the saints away.</a:t>
            </a:r>
          </a:p>
          <a:p>
            <a:pPr algn="just"/>
            <a:r>
              <a:rPr lang="en-US" sz="2800" dirty="0">
                <a:solidFill>
                  <a:srgbClr val="FFC000"/>
                </a:solidFill>
              </a:rPr>
              <a:t>1914</a:t>
            </a:r>
            <a:r>
              <a:rPr lang="en-US" sz="2800" dirty="0"/>
              <a:t> – That the final end of the kingdoms of this world would come (the end of the Times of the Gentiles), and the Kingdom of God would be fully established in the heavens.</a:t>
            </a:r>
          </a:p>
          <a:p>
            <a:pPr algn="just"/>
            <a:r>
              <a:rPr lang="en-US" sz="2800" dirty="0"/>
              <a:t>Russell passed away on October 31, 1916.</a:t>
            </a:r>
          </a:p>
        </p:txBody>
      </p:sp>
    </p:spTree>
    <p:extLst>
      <p:ext uri="{BB962C8B-B14F-4D97-AF65-F5344CB8AC3E}">
        <p14:creationId xmlns:p14="http://schemas.microsoft.com/office/powerpoint/2010/main" val="3825136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FE87F-EBC7-4EB5-9277-4F0295D5711A}"/>
              </a:ext>
            </a:extLst>
          </p:cNvPr>
          <p:cNvSpPr>
            <a:spLocks noGrp="1"/>
          </p:cNvSpPr>
          <p:nvPr>
            <p:ph type="title"/>
          </p:nvPr>
        </p:nvSpPr>
        <p:spPr/>
        <p:txBody>
          <a:bodyPr/>
          <a:lstStyle/>
          <a:p>
            <a:r>
              <a:rPr lang="en-US" dirty="0"/>
              <a:t>Editorial Committee</a:t>
            </a:r>
          </a:p>
        </p:txBody>
      </p:sp>
      <p:graphicFrame>
        <p:nvGraphicFramePr>
          <p:cNvPr id="7" name="Diagram 6">
            <a:extLst>
              <a:ext uri="{FF2B5EF4-FFF2-40B4-BE49-F238E27FC236}">
                <a16:creationId xmlns:a16="http://schemas.microsoft.com/office/drawing/2014/main" id="{79224A9F-8A95-46F4-AD8A-EE3FBAB0E5D9}"/>
              </a:ext>
            </a:extLst>
          </p:cNvPr>
          <p:cNvGraphicFramePr/>
          <p:nvPr>
            <p:extLst>
              <p:ext uri="{D42A27DB-BD31-4B8C-83A1-F6EECF244321}">
                <p14:modId xmlns:p14="http://schemas.microsoft.com/office/powerpoint/2010/main" val="3254932719"/>
              </p:ext>
            </p:extLst>
          </p:nvPr>
        </p:nvGraphicFramePr>
        <p:xfrm>
          <a:off x="228600" y="1993900"/>
          <a:ext cx="4495800" cy="287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DF6A446E-B9B9-4AD7-85C7-80D28454237F}"/>
              </a:ext>
            </a:extLst>
          </p:cNvPr>
          <p:cNvGraphicFramePr/>
          <p:nvPr>
            <p:extLst>
              <p:ext uri="{D42A27DB-BD31-4B8C-83A1-F6EECF244321}">
                <p14:modId xmlns:p14="http://schemas.microsoft.com/office/powerpoint/2010/main" val="2303578574"/>
              </p:ext>
            </p:extLst>
          </p:nvPr>
        </p:nvGraphicFramePr>
        <p:xfrm>
          <a:off x="4876800" y="2004060"/>
          <a:ext cx="4495800" cy="287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id="{533AC31F-6C7B-4743-AAE8-5D16134126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09800" y="2897108"/>
            <a:ext cx="540833" cy="1038266"/>
          </a:xfrm>
          <a:prstGeom prst="rect">
            <a:avLst/>
          </a:prstGeom>
        </p:spPr>
      </p:pic>
      <p:pic>
        <p:nvPicPr>
          <p:cNvPr id="12" name="Picture 11">
            <a:extLst>
              <a:ext uri="{FF2B5EF4-FFF2-40B4-BE49-F238E27FC236}">
                <a16:creationId xmlns:a16="http://schemas.microsoft.com/office/drawing/2014/main" id="{89341C71-C66E-4D23-BB54-F3E2811FB8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1800" y="2897108"/>
            <a:ext cx="791980" cy="1063784"/>
          </a:xfrm>
          <a:prstGeom prst="rect">
            <a:avLst/>
          </a:prstGeom>
        </p:spPr>
      </p:pic>
    </p:spTree>
    <p:extLst>
      <p:ext uri="{BB962C8B-B14F-4D97-AF65-F5344CB8AC3E}">
        <p14:creationId xmlns:p14="http://schemas.microsoft.com/office/powerpoint/2010/main" val="158604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20C714-4BBB-4191-B39F-E3FED16F1F3D}"/>
              </a:ext>
            </a:extLst>
          </p:cNvPr>
          <p:cNvSpPr>
            <a:spLocks noGrp="1" noChangeArrowheads="1"/>
          </p:cNvSpPr>
          <p:nvPr>
            <p:ph type="ctrTitle"/>
          </p:nvPr>
        </p:nvSpPr>
        <p:spPr/>
        <p:txBody>
          <a:bodyPr/>
          <a:lstStyle/>
          <a:p>
            <a:pPr algn="r" eaLnBrk="1" hangingPunct="1">
              <a:defRPr/>
            </a:pPr>
            <a:r>
              <a:rPr lang="en-US" dirty="0"/>
              <a:t>Session 1</a:t>
            </a:r>
          </a:p>
        </p:txBody>
      </p:sp>
      <p:sp>
        <p:nvSpPr>
          <p:cNvPr id="43011" name="Rectangle 3">
            <a:extLst>
              <a:ext uri="{FF2B5EF4-FFF2-40B4-BE49-F238E27FC236}">
                <a16:creationId xmlns:a16="http://schemas.microsoft.com/office/drawing/2014/main" id="{11EC8959-718A-46EE-ADF1-934ECBCFE4BC}"/>
              </a:ext>
            </a:extLst>
          </p:cNvPr>
          <p:cNvSpPr>
            <a:spLocks noGrp="1" noChangeArrowheads="1"/>
          </p:cNvSpPr>
          <p:nvPr>
            <p:ph type="subTitle" idx="1"/>
          </p:nvPr>
        </p:nvSpPr>
        <p:spPr/>
        <p:txBody>
          <a:bodyPr/>
          <a:lstStyle/>
          <a:p>
            <a:pPr eaLnBrk="1" hangingPunct="1">
              <a:defRPr/>
            </a:pPr>
            <a:r>
              <a:rPr lang="en-US" dirty="0">
                <a:solidFill>
                  <a:srgbClr val="FFC000"/>
                </a:solidFill>
              </a:rPr>
              <a:t>Witnessing to Jehovah’s Witnesses – An Introduction</a:t>
            </a:r>
          </a:p>
        </p:txBody>
      </p:sp>
      <p:pic>
        <p:nvPicPr>
          <p:cNvPr id="4" name="Picture 3">
            <a:extLst>
              <a:ext uri="{FF2B5EF4-FFF2-40B4-BE49-F238E27FC236}">
                <a16:creationId xmlns:a16="http://schemas.microsoft.com/office/drawing/2014/main" id="{93BE6104-397C-4257-8D43-4B7CCB3BC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84860"/>
            <a:ext cx="2253885" cy="3048000"/>
          </a:xfrm>
          <a:prstGeom prst="rect">
            <a:avLst/>
          </a:prstGeom>
        </p:spPr>
      </p:pic>
      <p:pic>
        <p:nvPicPr>
          <p:cNvPr id="8" name="Picture 7">
            <a:extLst>
              <a:ext uri="{FF2B5EF4-FFF2-40B4-BE49-F238E27FC236}">
                <a16:creationId xmlns:a16="http://schemas.microsoft.com/office/drawing/2014/main" id="{8779BB0F-0C23-4A3B-9C4C-1438EF3C7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984" y="1638300"/>
            <a:ext cx="2753958" cy="1828800"/>
          </a:xfrm>
          <a:prstGeom prst="rect">
            <a:avLst/>
          </a:prstGeom>
        </p:spPr>
      </p:pic>
    </p:spTree>
    <p:extLst>
      <p:ext uri="{BB962C8B-B14F-4D97-AF65-F5344CB8AC3E}">
        <p14:creationId xmlns:p14="http://schemas.microsoft.com/office/powerpoint/2010/main" val="173810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7CD4A-AAB2-40D4-8308-61A0D56742B0}"/>
              </a:ext>
            </a:extLst>
          </p:cNvPr>
          <p:cNvSpPr>
            <a:spLocks noGrp="1"/>
          </p:cNvSpPr>
          <p:nvPr>
            <p:ph type="title"/>
          </p:nvPr>
        </p:nvSpPr>
        <p:spPr/>
        <p:txBody>
          <a:bodyPr/>
          <a:lstStyle/>
          <a:p>
            <a:r>
              <a:rPr lang="en-US" dirty="0"/>
              <a:t>Joseph F. Rutherford</a:t>
            </a:r>
          </a:p>
        </p:txBody>
      </p:sp>
      <p:pic>
        <p:nvPicPr>
          <p:cNvPr id="8" name="Content Placeholder 7">
            <a:extLst>
              <a:ext uri="{FF2B5EF4-FFF2-40B4-BE49-F238E27FC236}">
                <a16:creationId xmlns:a16="http://schemas.microsoft.com/office/drawing/2014/main" id="{4A15961F-C4DC-48E4-A84B-7232568C27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3956" y="1725613"/>
            <a:ext cx="2094444" cy="3151187"/>
          </a:xfrm>
        </p:spPr>
      </p:pic>
      <p:sp>
        <p:nvSpPr>
          <p:cNvPr id="6" name="Content Placeholder 5">
            <a:extLst>
              <a:ext uri="{FF2B5EF4-FFF2-40B4-BE49-F238E27FC236}">
                <a16:creationId xmlns:a16="http://schemas.microsoft.com/office/drawing/2014/main" id="{D412438E-8473-4D9D-9A59-DE5A42BE74F7}"/>
              </a:ext>
            </a:extLst>
          </p:cNvPr>
          <p:cNvSpPr>
            <a:spLocks noGrp="1"/>
          </p:cNvSpPr>
          <p:nvPr>
            <p:ph sz="half" idx="2"/>
          </p:nvPr>
        </p:nvSpPr>
        <p:spPr>
          <a:xfrm>
            <a:off x="2667000" y="1295400"/>
            <a:ext cx="6248400" cy="5284787"/>
          </a:xfrm>
        </p:spPr>
        <p:txBody>
          <a:bodyPr/>
          <a:lstStyle/>
          <a:p>
            <a:pPr algn="just"/>
            <a:r>
              <a:rPr lang="en-US" dirty="0"/>
              <a:t>Was born in 1869.  He was a trial lawyer and judge in Missouri, was baptized in 1906, and became legal counsel in 1907.</a:t>
            </a:r>
          </a:p>
          <a:p>
            <a:pPr algn="just"/>
            <a:r>
              <a:rPr lang="en-US" dirty="0"/>
              <a:t>He became president of the movement in 1917.  Very strong-willed, authoritarian leader.</a:t>
            </a:r>
          </a:p>
          <a:p>
            <a:pPr algn="just"/>
            <a:r>
              <a:rPr lang="en-US" dirty="0"/>
              <a:t>In 1918, Rutherford and 8 other executives were charged and convicted of sedition and sentenced to 20 years in prison.</a:t>
            </a:r>
          </a:p>
        </p:txBody>
      </p:sp>
    </p:spTree>
    <p:extLst>
      <p:ext uri="{BB962C8B-B14F-4D97-AF65-F5344CB8AC3E}">
        <p14:creationId xmlns:p14="http://schemas.microsoft.com/office/powerpoint/2010/main" val="3272768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4E66C-1697-4447-AA4E-63F58520F0E6}"/>
              </a:ext>
            </a:extLst>
          </p:cNvPr>
          <p:cNvSpPr>
            <a:spLocks noGrp="1"/>
          </p:cNvSpPr>
          <p:nvPr>
            <p:ph type="title"/>
          </p:nvPr>
        </p:nvSpPr>
        <p:spPr/>
        <p:txBody>
          <a:bodyPr/>
          <a:lstStyle/>
          <a:p>
            <a:r>
              <a:rPr lang="en-US" dirty="0"/>
              <a:t>JW’s Under Rutherford</a:t>
            </a:r>
          </a:p>
        </p:txBody>
      </p:sp>
      <p:sp>
        <p:nvSpPr>
          <p:cNvPr id="6" name="Content Placeholder 5">
            <a:extLst>
              <a:ext uri="{FF2B5EF4-FFF2-40B4-BE49-F238E27FC236}">
                <a16:creationId xmlns:a16="http://schemas.microsoft.com/office/drawing/2014/main" id="{2F84D119-6634-4495-9334-5B400FA292D6}"/>
              </a:ext>
            </a:extLst>
          </p:cNvPr>
          <p:cNvSpPr>
            <a:spLocks noGrp="1"/>
          </p:cNvSpPr>
          <p:nvPr>
            <p:ph idx="1"/>
          </p:nvPr>
        </p:nvSpPr>
        <p:spPr>
          <a:xfrm>
            <a:off x="152400" y="1205547"/>
            <a:ext cx="5867400" cy="5410200"/>
          </a:xfrm>
        </p:spPr>
        <p:txBody>
          <a:bodyPr/>
          <a:lstStyle/>
          <a:p>
            <a:pPr algn="just"/>
            <a:r>
              <a:rPr lang="en-US" sz="2800" dirty="0"/>
              <a:t>JW’s do not participate in military service, saluting the flag, or involvement in any political office.</a:t>
            </a:r>
          </a:p>
          <a:p>
            <a:pPr algn="just"/>
            <a:r>
              <a:rPr lang="en-US" sz="2800" dirty="0"/>
              <a:t>From 1918-1920, the door to door proselytizing begins.  Rutherford demanded  detailed reports of all witnessing activities.  (Acts 20:20)</a:t>
            </a:r>
          </a:p>
          <a:p>
            <a:pPr algn="just"/>
            <a:r>
              <a:rPr lang="en-US" sz="2800" dirty="0"/>
              <a:t>In 1925, he predicted that the millennium would begin.  This caused a great deal of excitement.</a:t>
            </a:r>
          </a:p>
        </p:txBody>
      </p:sp>
      <p:pic>
        <p:nvPicPr>
          <p:cNvPr id="8" name="Picture 7">
            <a:extLst>
              <a:ext uri="{FF2B5EF4-FFF2-40B4-BE49-F238E27FC236}">
                <a16:creationId xmlns:a16="http://schemas.microsoft.com/office/drawing/2014/main" id="{69603A60-397B-4E2B-8F00-4EDCFC102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800" y="2362200"/>
            <a:ext cx="2844800" cy="2133600"/>
          </a:xfrm>
          <a:prstGeom prst="rect">
            <a:avLst/>
          </a:prstGeom>
        </p:spPr>
      </p:pic>
    </p:spTree>
    <p:extLst>
      <p:ext uri="{BB962C8B-B14F-4D97-AF65-F5344CB8AC3E}">
        <p14:creationId xmlns:p14="http://schemas.microsoft.com/office/powerpoint/2010/main" val="666229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CA0F5-D9B4-458C-8B6D-1614BA7F4829}"/>
              </a:ext>
            </a:extLst>
          </p:cNvPr>
          <p:cNvSpPr>
            <a:spLocks noGrp="1"/>
          </p:cNvSpPr>
          <p:nvPr>
            <p:ph type="title"/>
          </p:nvPr>
        </p:nvSpPr>
        <p:spPr/>
        <p:txBody>
          <a:bodyPr/>
          <a:lstStyle/>
          <a:p>
            <a:r>
              <a:rPr lang="en-US" dirty="0"/>
              <a:t>JW’s Under Rutherford</a:t>
            </a:r>
          </a:p>
        </p:txBody>
      </p:sp>
      <p:pic>
        <p:nvPicPr>
          <p:cNvPr id="8" name="Content Placeholder 7">
            <a:extLst>
              <a:ext uri="{FF2B5EF4-FFF2-40B4-BE49-F238E27FC236}">
                <a16:creationId xmlns:a16="http://schemas.microsoft.com/office/drawing/2014/main" id="{2E38E0F2-4AED-4EA9-957E-C584807EF75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600201"/>
            <a:ext cx="3135228" cy="2362200"/>
          </a:xfrm>
        </p:spPr>
      </p:pic>
      <p:sp>
        <p:nvSpPr>
          <p:cNvPr id="6" name="Content Placeholder 5">
            <a:extLst>
              <a:ext uri="{FF2B5EF4-FFF2-40B4-BE49-F238E27FC236}">
                <a16:creationId xmlns:a16="http://schemas.microsoft.com/office/drawing/2014/main" id="{8205188A-E539-4777-B360-FF825293C70C}"/>
              </a:ext>
            </a:extLst>
          </p:cNvPr>
          <p:cNvSpPr>
            <a:spLocks noGrp="1"/>
          </p:cNvSpPr>
          <p:nvPr>
            <p:ph sz="half" idx="2"/>
          </p:nvPr>
        </p:nvSpPr>
        <p:spPr>
          <a:xfrm>
            <a:off x="3733800" y="1295400"/>
            <a:ext cx="5181600" cy="5181600"/>
          </a:xfrm>
        </p:spPr>
        <p:txBody>
          <a:bodyPr/>
          <a:lstStyle/>
          <a:p>
            <a:pPr algn="just"/>
            <a:r>
              <a:rPr lang="en-US" dirty="0"/>
              <a:t>In 1929, Beth Sarim (“House of the Princes”) was built in San Diego for the coming “resurrected princes.”</a:t>
            </a:r>
          </a:p>
          <a:p>
            <a:pPr algn="just"/>
            <a:r>
              <a:rPr lang="en-US" dirty="0"/>
              <a:t>In July 26, 1931, the name was officially changed to “Jehovah’s Witnesses.”</a:t>
            </a:r>
          </a:p>
          <a:p>
            <a:pPr algn="just"/>
            <a:r>
              <a:rPr lang="en-US" dirty="0"/>
              <a:t>In 1932, abolished “elders” at the local churches and called the movement a “theocratic government.”</a:t>
            </a:r>
          </a:p>
        </p:txBody>
      </p:sp>
    </p:spTree>
    <p:extLst>
      <p:ext uri="{BB962C8B-B14F-4D97-AF65-F5344CB8AC3E}">
        <p14:creationId xmlns:p14="http://schemas.microsoft.com/office/powerpoint/2010/main" val="3500627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94FD9-C1E7-42CC-8481-CAA87003E7C6}"/>
              </a:ext>
            </a:extLst>
          </p:cNvPr>
          <p:cNvSpPr>
            <a:spLocks noGrp="1"/>
          </p:cNvSpPr>
          <p:nvPr>
            <p:ph type="title"/>
          </p:nvPr>
        </p:nvSpPr>
        <p:spPr/>
        <p:txBody>
          <a:bodyPr/>
          <a:lstStyle/>
          <a:p>
            <a:r>
              <a:rPr lang="en-US" dirty="0"/>
              <a:t>JW’s Under Rutherford</a:t>
            </a:r>
          </a:p>
        </p:txBody>
      </p:sp>
      <p:sp>
        <p:nvSpPr>
          <p:cNvPr id="6" name="Content Placeholder 5">
            <a:extLst>
              <a:ext uri="{FF2B5EF4-FFF2-40B4-BE49-F238E27FC236}">
                <a16:creationId xmlns:a16="http://schemas.microsoft.com/office/drawing/2014/main" id="{08D08D22-D78A-430C-A973-89FDFEBB225F}"/>
              </a:ext>
            </a:extLst>
          </p:cNvPr>
          <p:cNvSpPr>
            <a:spLocks noGrp="1"/>
          </p:cNvSpPr>
          <p:nvPr>
            <p:ph idx="1"/>
          </p:nvPr>
        </p:nvSpPr>
        <p:spPr>
          <a:xfrm>
            <a:off x="228600" y="1295400"/>
            <a:ext cx="8686800" cy="5284787"/>
          </a:xfrm>
        </p:spPr>
        <p:txBody>
          <a:bodyPr/>
          <a:lstStyle/>
          <a:p>
            <a:pPr algn="just"/>
            <a:r>
              <a:rPr lang="en-US" sz="2700" dirty="0"/>
              <a:t>In 1935, because Rutherford believed Jesus came invisibly in 1914, and the church age officially ended, they named their buildings, “Kingdom Halls.”</a:t>
            </a:r>
          </a:p>
          <a:p>
            <a:pPr algn="just"/>
            <a:r>
              <a:rPr lang="en-US" sz="2700" dirty="0"/>
              <a:t>On May 31, 1935, Rutherford announced at a convention in Washington D.C., that the 144,000 heavenly class of believers was fulfilled.  This “little flock” of Luke 12:32 were the only ones truly born again and allowed into heaven to rule with Jesus.</a:t>
            </a:r>
          </a:p>
          <a:p>
            <a:pPr algn="just"/>
            <a:r>
              <a:rPr lang="en-US" sz="2700" dirty="0"/>
              <a:t>The new “present truth” was that a second class group would stay here on earth.  They are the “great crowd” of Revelation 7:9 or “other sheep” of John 10:16.  Their destiny is a paradise earth.</a:t>
            </a:r>
          </a:p>
        </p:txBody>
      </p:sp>
    </p:spTree>
    <p:extLst>
      <p:ext uri="{BB962C8B-B14F-4D97-AF65-F5344CB8AC3E}">
        <p14:creationId xmlns:p14="http://schemas.microsoft.com/office/powerpoint/2010/main" val="327830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583E-712E-483D-AB38-BB55FAB88435}"/>
              </a:ext>
            </a:extLst>
          </p:cNvPr>
          <p:cNvSpPr>
            <a:spLocks noGrp="1"/>
          </p:cNvSpPr>
          <p:nvPr>
            <p:ph type="title"/>
          </p:nvPr>
        </p:nvSpPr>
        <p:spPr/>
        <p:txBody>
          <a:bodyPr/>
          <a:lstStyle/>
          <a:p>
            <a:r>
              <a:rPr lang="en-US" dirty="0"/>
              <a:t>JW’s Under Rutherford</a:t>
            </a:r>
          </a:p>
        </p:txBody>
      </p:sp>
      <p:sp>
        <p:nvSpPr>
          <p:cNvPr id="3" name="Content Placeholder 2">
            <a:extLst>
              <a:ext uri="{FF2B5EF4-FFF2-40B4-BE49-F238E27FC236}">
                <a16:creationId xmlns:a16="http://schemas.microsoft.com/office/drawing/2014/main" id="{D20CDD55-8F87-4FC0-9F5E-5E1425821D10}"/>
              </a:ext>
            </a:extLst>
          </p:cNvPr>
          <p:cNvSpPr>
            <a:spLocks noGrp="1"/>
          </p:cNvSpPr>
          <p:nvPr>
            <p:ph idx="1"/>
          </p:nvPr>
        </p:nvSpPr>
        <p:spPr>
          <a:xfrm>
            <a:off x="304800" y="1295400"/>
            <a:ext cx="8610600" cy="5105400"/>
          </a:xfrm>
        </p:spPr>
        <p:txBody>
          <a:bodyPr/>
          <a:lstStyle/>
          <a:p>
            <a:pPr algn="just"/>
            <a:r>
              <a:rPr lang="en-US" sz="2800" dirty="0"/>
              <a:t>Rutherford died at Beth Sarim on January 8, 1942.</a:t>
            </a:r>
          </a:p>
          <a:p>
            <a:pPr algn="just"/>
            <a:r>
              <a:rPr lang="en-US" sz="2800" dirty="0"/>
              <a:t>“In a real sense it was he, rather than Russell, who developed the Jehovah’s Witnesses in what they are today.”</a:t>
            </a:r>
          </a:p>
          <a:p>
            <a:pPr algn="just"/>
            <a:r>
              <a:rPr lang="en-US" sz="2800" i="1" dirty="0">
                <a:solidFill>
                  <a:srgbClr val="FFC000"/>
                </a:solidFill>
              </a:rPr>
              <a:t>Apocalypse Delayed</a:t>
            </a:r>
            <a:r>
              <a:rPr lang="en-US" sz="2800" dirty="0">
                <a:solidFill>
                  <a:srgbClr val="FFC000"/>
                </a:solidFill>
              </a:rPr>
              <a:t>, </a:t>
            </a:r>
            <a:r>
              <a:rPr lang="en-US" sz="2800" i="1" dirty="0">
                <a:solidFill>
                  <a:srgbClr val="FFC000"/>
                </a:solidFill>
              </a:rPr>
              <a:t>The Story of the Jehovah’s Witnesses</a:t>
            </a:r>
            <a:r>
              <a:rPr lang="en-US" sz="2800" dirty="0"/>
              <a:t>, M. James Penton, page 103</a:t>
            </a:r>
          </a:p>
          <a:p>
            <a:pPr algn="just"/>
            <a:r>
              <a:rPr lang="en-US" sz="2800" dirty="0"/>
              <a:t>On January 13, 1942, Nathan H. Knorr became the 3</a:t>
            </a:r>
            <a:r>
              <a:rPr lang="en-US" sz="2800" baseline="30000" dirty="0"/>
              <a:t>rd</a:t>
            </a:r>
            <a:r>
              <a:rPr lang="en-US" sz="2800" dirty="0"/>
              <a:t> President of the Jehovah’s Witnesses.  He would help shape it “into a major religious force of millions.”</a:t>
            </a:r>
          </a:p>
        </p:txBody>
      </p:sp>
    </p:spTree>
    <p:extLst>
      <p:ext uri="{BB962C8B-B14F-4D97-AF65-F5344CB8AC3E}">
        <p14:creationId xmlns:p14="http://schemas.microsoft.com/office/powerpoint/2010/main" val="3544021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CB47-98EA-4D18-A690-F97A9F3AD533}"/>
              </a:ext>
            </a:extLst>
          </p:cNvPr>
          <p:cNvSpPr>
            <a:spLocks noGrp="1"/>
          </p:cNvSpPr>
          <p:nvPr>
            <p:ph type="title"/>
          </p:nvPr>
        </p:nvSpPr>
        <p:spPr/>
        <p:txBody>
          <a:bodyPr/>
          <a:lstStyle/>
          <a:p>
            <a:r>
              <a:rPr lang="en-US" dirty="0"/>
              <a:t>Nathan Homer Knorr</a:t>
            </a:r>
          </a:p>
        </p:txBody>
      </p:sp>
      <p:pic>
        <p:nvPicPr>
          <p:cNvPr id="7" name="Content Placeholder 6">
            <a:extLst>
              <a:ext uri="{FF2B5EF4-FFF2-40B4-BE49-F238E27FC236}">
                <a16:creationId xmlns:a16="http://schemas.microsoft.com/office/drawing/2014/main" id="{E7E9C39F-A598-4B8D-BBB5-4CD15829D82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938337"/>
            <a:ext cx="2298797" cy="3319463"/>
          </a:xfrm>
        </p:spPr>
      </p:pic>
      <p:sp>
        <p:nvSpPr>
          <p:cNvPr id="5" name="Content Placeholder 4">
            <a:extLst>
              <a:ext uri="{FF2B5EF4-FFF2-40B4-BE49-F238E27FC236}">
                <a16:creationId xmlns:a16="http://schemas.microsoft.com/office/drawing/2014/main" id="{46BDA66E-BB40-4C20-8E9B-52BD90754064}"/>
              </a:ext>
            </a:extLst>
          </p:cNvPr>
          <p:cNvSpPr>
            <a:spLocks noGrp="1"/>
          </p:cNvSpPr>
          <p:nvPr>
            <p:ph sz="half" idx="2"/>
          </p:nvPr>
        </p:nvSpPr>
        <p:spPr>
          <a:xfrm>
            <a:off x="2755997" y="1371600"/>
            <a:ext cx="6083203" cy="5208587"/>
          </a:xfrm>
        </p:spPr>
        <p:txBody>
          <a:bodyPr/>
          <a:lstStyle/>
          <a:p>
            <a:pPr algn="just"/>
            <a:r>
              <a:rPr lang="en-US" dirty="0"/>
              <a:t>He was born in 1905, was raised in a Christian church, but baptized as a “Bible Student” in 1923. He would oversee the worldwide expansion of JW’s.</a:t>
            </a:r>
          </a:p>
          <a:p>
            <a:pPr algn="just"/>
            <a:r>
              <a:rPr lang="en-US" dirty="0"/>
              <a:t>In 1943, he began the missionary training school called Gilead in New York.</a:t>
            </a:r>
          </a:p>
          <a:p>
            <a:pPr algn="just"/>
            <a:r>
              <a:rPr lang="en-US" dirty="0"/>
              <a:t>In 1945, the JW’s began the refusal of blood transfusions.</a:t>
            </a:r>
          </a:p>
          <a:p>
            <a:pPr algn="just"/>
            <a:r>
              <a:rPr lang="en-US" dirty="0"/>
              <a:t>In 1950, the NWT was introduced.</a:t>
            </a:r>
          </a:p>
        </p:txBody>
      </p:sp>
    </p:spTree>
    <p:extLst>
      <p:ext uri="{BB962C8B-B14F-4D97-AF65-F5344CB8AC3E}">
        <p14:creationId xmlns:p14="http://schemas.microsoft.com/office/powerpoint/2010/main" val="344134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2E55-DD87-4BD0-A761-C4404A3495BE}"/>
              </a:ext>
            </a:extLst>
          </p:cNvPr>
          <p:cNvSpPr>
            <a:spLocks noGrp="1"/>
          </p:cNvSpPr>
          <p:nvPr>
            <p:ph type="title"/>
          </p:nvPr>
        </p:nvSpPr>
        <p:spPr/>
        <p:txBody>
          <a:bodyPr/>
          <a:lstStyle/>
          <a:p>
            <a:r>
              <a:rPr lang="en-US" dirty="0"/>
              <a:t>JW’s Under Knorr</a:t>
            </a:r>
          </a:p>
        </p:txBody>
      </p:sp>
      <p:pic>
        <p:nvPicPr>
          <p:cNvPr id="6" name="Content Placeholder 5">
            <a:extLst>
              <a:ext uri="{FF2B5EF4-FFF2-40B4-BE49-F238E27FC236}">
                <a16:creationId xmlns:a16="http://schemas.microsoft.com/office/drawing/2014/main" id="{84C4A866-7211-421F-BC71-466BD13DE4B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980" y="1600199"/>
            <a:ext cx="2674620" cy="3962401"/>
          </a:xfrm>
        </p:spPr>
      </p:pic>
      <p:sp>
        <p:nvSpPr>
          <p:cNvPr id="4" name="Content Placeholder 3">
            <a:extLst>
              <a:ext uri="{FF2B5EF4-FFF2-40B4-BE49-F238E27FC236}">
                <a16:creationId xmlns:a16="http://schemas.microsoft.com/office/drawing/2014/main" id="{7A10B360-64C7-48A9-B03E-D8FD0037AF60}"/>
              </a:ext>
            </a:extLst>
          </p:cNvPr>
          <p:cNvSpPr>
            <a:spLocks noGrp="1"/>
          </p:cNvSpPr>
          <p:nvPr>
            <p:ph sz="half" idx="2"/>
          </p:nvPr>
        </p:nvSpPr>
        <p:spPr>
          <a:xfrm>
            <a:off x="3048000" y="1420812"/>
            <a:ext cx="5943600" cy="5056187"/>
          </a:xfrm>
        </p:spPr>
        <p:txBody>
          <a:bodyPr/>
          <a:lstStyle/>
          <a:p>
            <a:pPr algn="just"/>
            <a:r>
              <a:rPr lang="en-US" dirty="0"/>
              <a:t>In 1953, he married Audrey Mock.</a:t>
            </a:r>
          </a:p>
          <a:p>
            <a:pPr algn="just"/>
            <a:r>
              <a:rPr lang="en-US" dirty="0"/>
              <a:t>JW branch offices expanded greatly under Knorr’s leadership.</a:t>
            </a:r>
          </a:p>
          <a:p>
            <a:pPr algn="just"/>
            <a:r>
              <a:rPr lang="en-US" dirty="0"/>
              <a:t>In 1958, he preached to 253,000 JW’s at Yankee Stadium and the Polo Grounds.</a:t>
            </a:r>
          </a:p>
          <a:p>
            <a:pPr algn="just"/>
            <a:r>
              <a:rPr lang="en-US" dirty="0"/>
              <a:t>In 1975, F. Franz predicted that mankind’s 6,000-year history on earth would end and Christ would begin His millennial rule on earth.</a:t>
            </a:r>
          </a:p>
        </p:txBody>
      </p:sp>
    </p:spTree>
    <p:extLst>
      <p:ext uri="{BB962C8B-B14F-4D97-AF65-F5344CB8AC3E}">
        <p14:creationId xmlns:p14="http://schemas.microsoft.com/office/powerpoint/2010/main" val="1909376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B7F4-D9D4-4B60-B680-9F695A48B3A4}"/>
              </a:ext>
            </a:extLst>
          </p:cNvPr>
          <p:cNvSpPr>
            <a:spLocks noGrp="1"/>
          </p:cNvSpPr>
          <p:nvPr>
            <p:ph type="title"/>
          </p:nvPr>
        </p:nvSpPr>
        <p:spPr/>
        <p:txBody>
          <a:bodyPr/>
          <a:lstStyle/>
          <a:p>
            <a:r>
              <a:rPr lang="en-US" dirty="0"/>
              <a:t>Frederick W. Franz</a:t>
            </a:r>
          </a:p>
        </p:txBody>
      </p:sp>
      <p:pic>
        <p:nvPicPr>
          <p:cNvPr id="6" name="Content Placeholder 5">
            <a:extLst>
              <a:ext uri="{FF2B5EF4-FFF2-40B4-BE49-F238E27FC236}">
                <a16:creationId xmlns:a16="http://schemas.microsoft.com/office/drawing/2014/main" id="{570D49F1-0C9F-4172-9CCD-B5B565902B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676400"/>
            <a:ext cx="2468450" cy="3505200"/>
          </a:xfrm>
        </p:spPr>
      </p:pic>
      <p:sp>
        <p:nvSpPr>
          <p:cNvPr id="4" name="Content Placeholder 3">
            <a:extLst>
              <a:ext uri="{FF2B5EF4-FFF2-40B4-BE49-F238E27FC236}">
                <a16:creationId xmlns:a16="http://schemas.microsoft.com/office/drawing/2014/main" id="{8C9A8663-501A-46D0-B50B-1619BB2E76DF}"/>
              </a:ext>
            </a:extLst>
          </p:cNvPr>
          <p:cNvSpPr>
            <a:spLocks noGrp="1"/>
          </p:cNvSpPr>
          <p:nvPr>
            <p:ph sz="half" idx="2"/>
          </p:nvPr>
        </p:nvSpPr>
        <p:spPr>
          <a:xfrm>
            <a:off x="3048000" y="1420813"/>
            <a:ext cx="5943600" cy="4827588"/>
          </a:xfrm>
        </p:spPr>
        <p:txBody>
          <a:bodyPr/>
          <a:lstStyle/>
          <a:p>
            <a:pPr algn="just"/>
            <a:r>
              <a:rPr lang="en-US" dirty="0"/>
              <a:t>Born in 1893, he was baptized in a Lutheran church and later wanted to be Presbyterian preacher.</a:t>
            </a:r>
          </a:p>
          <a:p>
            <a:pPr algn="just"/>
            <a:r>
              <a:rPr lang="en-US" dirty="0"/>
              <a:t>He attended the University of Cincinnati and studied Biblical Greek for two years, and was self-taught in several other languages.</a:t>
            </a:r>
          </a:p>
          <a:p>
            <a:pPr algn="just"/>
            <a:r>
              <a:rPr lang="en-US" dirty="0"/>
              <a:t>He has always been considered the main “theologian” of the JW’s.</a:t>
            </a:r>
          </a:p>
        </p:txBody>
      </p:sp>
    </p:spTree>
    <p:extLst>
      <p:ext uri="{BB962C8B-B14F-4D97-AF65-F5344CB8AC3E}">
        <p14:creationId xmlns:p14="http://schemas.microsoft.com/office/powerpoint/2010/main" val="3989305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0A1F-6B6B-4DA5-A25C-F4CA32E06022}"/>
              </a:ext>
            </a:extLst>
          </p:cNvPr>
          <p:cNvSpPr>
            <a:spLocks noGrp="1"/>
          </p:cNvSpPr>
          <p:nvPr>
            <p:ph type="title"/>
          </p:nvPr>
        </p:nvSpPr>
        <p:spPr/>
        <p:txBody>
          <a:bodyPr/>
          <a:lstStyle/>
          <a:p>
            <a:r>
              <a:rPr lang="en-US" dirty="0"/>
              <a:t>JW’s Under Franz</a:t>
            </a:r>
          </a:p>
        </p:txBody>
      </p:sp>
      <p:sp>
        <p:nvSpPr>
          <p:cNvPr id="5" name="Content Placeholder 4">
            <a:extLst>
              <a:ext uri="{FF2B5EF4-FFF2-40B4-BE49-F238E27FC236}">
                <a16:creationId xmlns:a16="http://schemas.microsoft.com/office/drawing/2014/main" id="{0FFA0E69-45AF-45B3-8743-F46010774E8F}"/>
              </a:ext>
            </a:extLst>
          </p:cNvPr>
          <p:cNvSpPr>
            <a:spLocks noGrp="1"/>
          </p:cNvSpPr>
          <p:nvPr>
            <p:ph idx="1"/>
          </p:nvPr>
        </p:nvSpPr>
        <p:spPr>
          <a:xfrm>
            <a:off x="304800" y="1420813"/>
            <a:ext cx="8534400" cy="5159374"/>
          </a:xfrm>
        </p:spPr>
        <p:txBody>
          <a:bodyPr/>
          <a:lstStyle/>
          <a:p>
            <a:pPr algn="just"/>
            <a:r>
              <a:rPr lang="en-US" sz="2800" dirty="0"/>
              <a:t>Franz was a life-long bachelor.  He never married.</a:t>
            </a:r>
          </a:p>
          <a:p>
            <a:pPr algn="just"/>
            <a:r>
              <a:rPr lang="en-US" sz="2800" dirty="0"/>
              <a:t>The JW’s would never give the credentials and names of the translators of the NWT, but Raymond Franz said it was his uncle who was the major author of the translation.</a:t>
            </a:r>
          </a:p>
          <a:p>
            <a:pPr algn="just"/>
            <a:r>
              <a:rPr lang="en-US" sz="2800" dirty="0"/>
              <a:t>Because he lived to be nearly 100 years old, and knew Russell, Rutherford, and Knorr personally, he was greatly revered by JW’s.</a:t>
            </a:r>
          </a:p>
          <a:p>
            <a:pPr algn="just"/>
            <a:r>
              <a:rPr lang="en-US" sz="2800" dirty="0"/>
              <a:t>After Rutherford’s death, he was the main writer of published Bible articles in the JW’s magazines.</a:t>
            </a:r>
          </a:p>
        </p:txBody>
      </p:sp>
    </p:spTree>
    <p:extLst>
      <p:ext uri="{BB962C8B-B14F-4D97-AF65-F5344CB8AC3E}">
        <p14:creationId xmlns:p14="http://schemas.microsoft.com/office/powerpoint/2010/main" val="317224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406D-57C0-44BD-A276-8D6ABC0BBDE2}"/>
              </a:ext>
            </a:extLst>
          </p:cNvPr>
          <p:cNvSpPr>
            <a:spLocks noGrp="1"/>
          </p:cNvSpPr>
          <p:nvPr>
            <p:ph type="title"/>
          </p:nvPr>
        </p:nvSpPr>
        <p:spPr/>
        <p:txBody>
          <a:bodyPr/>
          <a:lstStyle/>
          <a:p>
            <a:r>
              <a:rPr lang="en-US" dirty="0"/>
              <a:t>Governing Body</a:t>
            </a:r>
          </a:p>
        </p:txBody>
      </p:sp>
      <p:pic>
        <p:nvPicPr>
          <p:cNvPr id="7" name="Content Placeholder 6">
            <a:extLst>
              <a:ext uri="{FF2B5EF4-FFF2-40B4-BE49-F238E27FC236}">
                <a16:creationId xmlns:a16="http://schemas.microsoft.com/office/drawing/2014/main" id="{9DBF3269-690F-46E8-A745-2B375C58FD6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1" y="2352042"/>
            <a:ext cx="3276600" cy="1936172"/>
          </a:xfrm>
        </p:spPr>
      </p:pic>
      <p:sp>
        <p:nvSpPr>
          <p:cNvPr id="5" name="Content Placeholder 4">
            <a:extLst>
              <a:ext uri="{FF2B5EF4-FFF2-40B4-BE49-F238E27FC236}">
                <a16:creationId xmlns:a16="http://schemas.microsoft.com/office/drawing/2014/main" id="{ADDF8952-DB54-4710-91F0-5EE9B4C8D942}"/>
              </a:ext>
            </a:extLst>
          </p:cNvPr>
          <p:cNvSpPr>
            <a:spLocks noGrp="1"/>
          </p:cNvSpPr>
          <p:nvPr>
            <p:ph sz="half" idx="2"/>
          </p:nvPr>
        </p:nvSpPr>
        <p:spPr>
          <a:xfrm>
            <a:off x="3581400" y="1420812"/>
            <a:ext cx="5334000" cy="5159375"/>
          </a:xfrm>
        </p:spPr>
        <p:txBody>
          <a:bodyPr/>
          <a:lstStyle/>
          <a:p>
            <a:pPr algn="just"/>
            <a:r>
              <a:rPr lang="en-US" dirty="0"/>
              <a:t>Since 1975, the Governing Body has been the supreme ruling council of the JW’s.</a:t>
            </a:r>
          </a:p>
          <a:p>
            <a:pPr algn="just"/>
            <a:r>
              <a:rPr lang="en-US" dirty="0"/>
              <a:t>It has had between 7 and 18 members over the years depending on deaths and new appointments.</a:t>
            </a:r>
          </a:p>
          <a:p>
            <a:pPr algn="just"/>
            <a:r>
              <a:rPr lang="en-US" dirty="0"/>
              <a:t>In 1983, Raymond Franz gave a devastating and detailed account of the secret dealings of the GB in his book.</a:t>
            </a:r>
          </a:p>
        </p:txBody>
      </p:sp>
    </p:spTree>
    <p:extLst>
      <p:ext uri="{BB962C8B-B14F-4D97-AF65-F5344CB8AC3E}">
        <p14:creationId xmlns:p14="http://schemas.microsoft.com/office/powerpoint/2010/main" val="269860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83AF0D-ECF7-4254-AA4A-BDC55B7C69DF}"/>
              </a:ext>
            </a:extLst>
          </p:cNvPr>
          <p:cNvSpPr>
            <a:spLocks noGrp="1"/>
          </p:cNvSpPr>
          <p:nvPr>
            <p:ph type="title"/>
          </p:nvPr>
        </p:nvSpPr>
        <p:spPr/>
        <p:txBody>
          <a:bodyPr/>
          <a:lstStyle/>
          <a:p>
            <a:r>
              <a:rPr lang="en-US" dirty="0"/>
              <a:t>Scripture</a:t>
            </a:r>
          </a:p>
        </p:txBody>
      </p:sp>
      <p:sp>
        <p:nvSpPr>
          <p:cNvPr id="5" name="Content Placeholder 4">
            <a:extLst>
              <a:ext uri="{FF2B5EF4-FFF2-40B4-BE49-F238E27FC236}">
                <a16:creationId xmlns:a16="http://schemas.microsoft.com/office/drawing/2014/main" id="{E2C6A35E-DFCB-41FE-8EDA-B19C31803B1A}"/>
              </a:ext>
            </a:extLst>
          </p:cNvPr>
          <p:cNvSpPr>
            <a:spLocks noGrp="1"/>
          </p:cNvSpPr>
          <p:nvPr>
            <p:ph sz="half" idx="1"/>
          </p:nvPr>
        </p:nvSpPr>
        <p:spPr/>
        <p:txBody>
          <a:bodyPr/>
          <a:lstStyle/>
          <a:p>
            <a:r>
              <a:rPr lang="en-US" sz="3600" dirty="0"/>
              <a:t>Isaiah 43:10</a:t>
            </a:r>
          </a:p>
        </p:txBody>
      </p:sp>
      <p:pic>
        <p:nvPicPr>
          <p:cNvPr id="8" name="Content Placeholder 7">
            <a:extLst>
              <a:ext uri="{FF2B5EF4-FFF2-40B4-BE49-F238E27FC236}">
                <a16:creationId xmlns:a16="http://schemas.microsoft.com/office/drawing/2014/main" id="{D77443CF-42CE-4026-A69B-97E380A57AD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54" t="3125" r="3497" b="3125"/>
          <a:stretch/>
        </p:blipFill>
        <p:spPr>
          <a:xfrm>
            <a:off x="4648202" y="1600200"/>
            <a:ext cx="3505201" cy="2286000"/>
          </a:xfrm>
        </p:spPr>
      </p:pic>
    </p:spTree>
    <p:extLst>
      <p:ext uri="{BB962C8B-B14F-4D97-AF65-F5344CB8AC3E}">
        <p14:creationId xmlns:p14="http://schemas.microsoft.com/office/powerpoint/2010/main" val="2362833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EBB7EE-8BD6-4415-BA9F-4C2655D85578}"/>
              </a:ext>
            </a:extLst>
          </p:cNvPr>
          <p:cNvSpPr>
            <a:spLocks noGrp="1"/>
          </p:cNvSpPr>
          <p:nvPr>
            <p:ph type="title"/>
          </p:nvPr>
        </p:nvSpPr>
        <p:spPr/>
        <p:txBody>
          <a:bodyPr/>
          <a:lstStyle/>
          <a:p>
            <a:r>
              <a:rPr lang="en-US" dirty="0"/>
              <a:t>Governing Body</a:t>
            </a:r>
          </a:p>
        </p:txBody>
      </p:sp>
      <p:sp>
        <p:nvSpPr>
          <p:cNvPr id="6" name="Content Placeholder 5">
            <a:extLst>
              <a:ext uri="{FF2B5EF4-FFF2-40B4-BE49-F238E27FC236}">
                <a16:creationId xmlns:a16="http://schemas.microsoft.com/office/drawing/2014/main" id="{DB948580-0D39-4B17-84C7-285464112FE8}"/>
              </a:ext>
            </a:extLst>
          </p:cNvPr>
          <p:cNvSpPr>
            <a:spLocks noGrp="1"/>
          </p:cNvSpPr>
          <p:nvPr>
            <p:ph idx="1"/>
          </p:nvPr>
        </p:nvSpPr>
        <p:spPr>
          <a:xfrm>
            <a:off x="213360" y="1420814"/>
            <a:ext cx="8702040" cy="4979986"/>
          </a:xfrm>
        </p:spPr>
        <p:txBody>
          <a:bodyPr/>
          <a:lstStyle/>
          <a:p>
            <a:pPr algn="just"/>
            <a:r>
              <a:rPr lang="en-US" sz="2800" dirty="0"/>
              <a:t>Every doctrinal, organizational, or practical directive issued by the GB is completely binding upon all JW’s.  This body is the main channel through which God’s speaks today according to JW’s.</a:t>
            </a:r>
          </a:p>
          <a:p>
            <a:pPr algn="just"/>
            <a:r>
              <a:rPr lang="en-US" sz="2800" dirty="0"/>
              <a:t>The GB maintains strict and total control over everything that involves the JW’s.</a:t>
            </a:r>
          </a:p>
          <a:p>
            <a:pPr algn="just"/>
            <a:r>
              <a:rPr lang="en-US" sz="2800" dirty="0"/>
              <a:t>They are the faithful and wise slave of Matthew 24.</a:t>
            </a:r>
          </a:p>
          <a:p>
            <a:pPr algn="just"/>
            <a:r>
              <a:rPr lang="en-US" sz="2800" dirty="0"/>
              <a:t>The new world headquarters of the JW’s is in Warwick, New York and no longer Brooklyn.</a:t>
            </a:r>
          </a:p>
        </p:txBody>
      </p:sp>
    </p:spTree>
    <p:extLst>
      <p:ext uri="{BB962C8B-B14F-4D97-AF65-F5344CB8AC3E}">
        <p14:creationId xmlns:p14="http://schemas.microsoft.com/office/powerpoint/2010/main" val="1949492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476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20C714-4BBB-4191-B39F-E3FED16F1F3D}"/>
              </a:ext>
            </a:extLst>
          </p:cNvPr>
          <p:cNvSpPr>
            <a:spLocks noGrp="1" noChangeArrowheads="1"/>
          </p:cNvSpPr>
          <p:nvPr>
            <p:ph type="ctrTitle"/>
          </p:nvPr>
        </p:nvSpPr>
        <p:spPr/>
        <p:txBody>
          <a:bodyPr/>
          <a:lstStyle/>
          <a:p>
            <a:pPr algn="r" eaLnBrk="1" hangingPunct="1">
              <a:defRPr/>
            </a:pPr>
            <a:r>
              <a:rPr lang="en-US" dirty="0"/>
              <a:t>Session 2</a:t>
            </a:r>
          </a:p>
        </p:txBody>
      </p:sp>
      <p:sp>
        <p:nvSpPr>
          <p:cNvPr id="43011" name="Rectangle 3">
            <a:extLst>
              <a:ext uri="{FF2B5EF4-FFF2-40B4-BE49-F238E27FC236}">
                <a16:creationId xmlns:a16="http://schemas.microsoft.com/office/drawing/2014/main" id="{11EC8959-718A-46EE-ADF1-934ECBCFE4BC}"/>
              </a:ext>
            </a:extLst>
          </p:cNvPr>
          <p:cNvSpPr>
            <a:spLocks noGrp="1" noChangeArrowheads="1"/>
          </p:cNvSpPr>
          <p:nvPr>
            <p:ph type="subTitle" idx="1"/>
          </p:nvPr>
        </p:nvSpPr>
        <p:spPr/>
        <p:txBody>
          <a:bodyPr/>
          <a:lstStyle/>
          <a:p>
            <a:pPr eaLnBrk="1" hangingPunct="1">
              <a:defRPr/>
            </a:pPr>
            <a:r>
              <a:rPr lang="en-US" dirty="0">
                <a:solidFill>
                  <a:srgbClr val="FFC000"/>
                </a:solidFill>
              </a:rPr>
              <a:t>Witnessing to Jehovah’s Witnesses – Their Beliefs</a:t>
            </a:r>
          </a:p>
        </p:txBody>
      </p:sp>
      <p:pic>
        <p:nvPicPr>
          <p:cNvPr id="4" name="Picture 3">
            <a:extLst>
              <a:ext uri="{FF2B5EF4-FFF2-40B4-BE49-F238E27FC236}">
                <a16:creationId xmlns:a16="http://schemas.microsoft.com/office/drawing/2014/main" id="{93BE6104-397C-4257-8D43-4B7CCB3BCB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181917"/>
            <a:ext cx="2253885" cy="2253885"/>
          </a:xfrm>
          <a:prstGeom prst="rect">
            <a:avLst/>
          </a:prstGeom>
        </p:spPr>
      </p:pic>
      <p:pic>
        <p:nvPicPr>
          <p:cNvPr id="8" name="Picture 7">
            <a:extLst>
              <a:ext uri="{FF2B5EF4-FFF2-40B4-BE49-F238E27FC236}">
                <a16:creationId xmlns:a16="http://schemas.microsoft.com/office/drawing/2014/main" id="{8779BB0F-0C23-4A3B-9C4C-1438EF3C7A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44984" y="1790891"/>
            <a:ext cx="2753958" cy="1523618"/>
          </a:xfrm>
          <a:prstGeom prst="rect">
            <a:avLst/>
          </a:prstGeom>
        </p:spPr>
      </p:pic>
    </p:spTree>
    <p:extLst>
      <p:ext uri="{BB962C8B-B14F-4D97-AF65-F5344CB8AC3E}">
        <p14:creationId xmlns:p14="http://schemas.microsoft.com/office/powerpoint/2010/main" val="391345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5890C-1408-45A9-B68C-CF88F28EA8C9}"/>
              </a:ext>
            </a:extLst>
          </p:cNvPr>
          <p:cNvSpPr>
            <a:spLocks noGrp="1"/>
          </p:cNvSpPr>
          <p:nvPr>
            <p:ph type="title"/>
          </p:nvPr>
        </p:nvSpPr>
        <p:spPr/>
        <p:txBody>
          <a:bodyPr/>
          <a:lstStyle/>
          <a:p>
            <a:r>
              <a:rPr lang="en-US" dirty="0"/>
              <a:t>Scripture</a:t>
            </a:r>
          </a:p>
        </p:txBody>
      </p:sp>
      <p:pic>
        <p:nvPicPr>
          <p:cNvPr id="8" name="Content Placeholder 7">
            <a:extLst>
              <a:ext uri="{FF2B5EF4-FFF2-40B4-BE49-F238E27FC236}">
                <a16:creationId xmlns:a16="http://schemas.microsoft.com/office/drawing/2014/main" id="{39AE715D-FEB2-4405-AF30-5E2E153EBDD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457200" y="1534160"/>
            <a:ext cx="3752304" cy="2110671"/>
          </a:xfrm>
        </p:spPr>
      </p:pic>
      <p:sp>
        <p:nvSpPr>
          <p:cNvPr id="6" name="Content Placeholder 5">
            <a:extLst>
              <a:ext uri="{FF2B5EF4-FFF2-40B4-BE49-F238E27FC236}">
                <a16:creationId xmlns:a16="http://schemas.microsoft.com/office/drawing/2014/main" id="{5E020989-2C6E-410C-84EC-DF1FA62CF80A}"/>
              </a:ext>
            </a:extLst>
          </p:cNvPr>
          <p:cNvSpPr>
            <a:spLocks noGrp="1"/>
          </p:cNvSpPr>
          <p:nvPr>
            <p:ph sz="half" idx="2"/>
          </p:nvPr>
        </p:nvSpPr>
        <p:spPr>
          <a:xfrm>
            <a:off x="4648200" y="1420814"/>
            <a:ext cx="4038600" cy="4710112"/>
          </a:xfrm>
        </p:spPr>
        <p:txBody>
          <a:bodyPr/>
          <a:lstStyle/>
          <a:p>
            <a:r>
              <a:rPr lang="en-US" sz="3200" dirty="0"/>
              <a:t>Psalm 83:18</a:t>
            </a:r>
          </a:p>
          <a:p>
            <a:r>
              <a:rPr lang="en-US" sz="3200" dirty="0"/>
              <a:t>Exodus 6:3</a:t>
            </a:r>
          </a:p>
          <a:p>
            <a:endParaRPr lang="en-US" sz="3200" dirty="0"/>
          </a:p>
          <a:p>
            <a:r>
              <a:rPr lang="en-US" sz="3200" dirty="0"/>
              <a:t>“The JW Verse”</a:t>
            </a:r>
          </a:p>
        </p:txBody>
      </p:sp>
    </p:spTree>
    <p:extLst>
      <p:ext uri="{BB962C8B-B14F-4D97-AF65-F5344CB8AC3E}">
        <p14:creationId xmlns:p14="http://schemas.microsoft.com/office/powerpoint/2010/main" val="1375245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6AA0-E358-4136-A5AF-3F3129A12419}"/>
              </a:ext>
            </a:extLst>
          </p:cNvPr>
          <p:cNvSpPr>
            <a:spLocks noGrp="1"/>
          </p:cNvSpPr>
          <p:nvPr>
            <p:ph type="title"/>
          </p:nvPr>
        </p:nvSpPr>
        <p:spPr/>
        <p:txBody>
          <a:bodyPr/>
          <a:lstStyle/>
          <a:p>
            <a:r>
              <a:rPr lang="en-US" dirty="0"/>
              <a:t>Of Critical Importance</a:t>
            </a:r>
          </a:p>
        </p:txBody>
      </p:sp>
      <p:sp>
        <p:nvSpPr>
          <p:cNvPr id="5" name="Content Placeholder 4">
            <a:extLst>
              <a:ext uri="{FF2B5EF4-FFF2-40B4-BE49-F238E27FC236}">
                <a16:creationId xmlns:a16="http://schemas.microsoft.com/office/drawing/2014/main" id="{522C3EE6-FD52-45CD-B33F-B5AAE7EFA718}"/>
              </a:ext>
            </a:extLst>
          </p:cNvPr>
          <p:cNvSpPr>
            <a:spLocks noGrp="1"/>
          </p:cNvSpPr>
          <p:nvPr>
            <p:ph idx="1"/>
          </p:nvPr>
        </p:nvSpPr>
        <p:spPr>
          <a:xfrm>
            <a:off x="228600" y="1219200"/>
            <a:ext cx="8686800" cy="5360987"/>
          </a:xfrm>
        </p:spPr>
        <p:txBody>
          <a:bodyPr/>
          <a:lstStyle/>
          <a:p>
            <a:pPr algn="just"/>
            <a:r>
              <a:rPr lang="en-US" sz="2700" dirty="0"/>
              <a:t>Proverbs 4:18 – “But the path of the righteous is like the bright morning light that grows brighter and brighter until full daylight.”  (RNWT)</a:t>
            </a:r>
          </a:p>
          <a:p>
            <a:pPr algn="just"/>
            <a:r>
              <a:rPr lang="en-US" sz="2700" dirty="0"/>
              <a:t>2 Peter 1:12 – “For this reason I will not be negligent to remind you always of these things, though you know and are established in the present truth.”</a:t>
            </a:r>
          </a:p>
          <a:p>
            <a:pPr algn="just"/>
            <a:r>
              <a:rPr lang="en-US" sz="2700" dirty="0"/>
              <a:t>If the President of the Watchtower Society or the Governing Body receives new revelation or understanding from Jehovah, that replaces previous truths.  They believe in progressive revelation.</a:t>
            </a:r>
          </a:p>
          <a:p>
            <a:pPr algn="just"/>
            <a:r>
              <a:rPr lang="en-US" sz="2700" dirty="0"/>
              <a:t>Raymond Franz wrote that “past truth,” “present truth,” and “future truth” make truth “meaningless.”</a:t>
            </a:r>
          </a:p>
        </p:txBody>
      </p:sp>
    </p:spTree>
    <p:extLst>
      <p:ext uri="{BB962C8B-B14F-4D97-AF65-F5344CB8AC3E}">
        <p14:creationId xmlns:p14="http://schemas.microsoft.com/office/powerpoint/2010/main" val="1165998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AD32-2F3E-4378-8858-6EDC35809807}"/>
              </a:ext>
            </a:extLst>
          </p:cNvPr>
          <p:cNvSpPr>
            <a:spLocks noGrp="1"/>
          </p:cNvSpPr>
          <p:nvPr>
            <p:ph type="title"/>
          </p:nvPr>
        </p:nvSpPr>
        <p:spPr/>
        <p:txBody>
          <a:bodyPr/>
          <a:lstStyle/>
          <a:p>
            <a:r>
              <a:rPr lang="en-US" dirty="0"/>
              <a:t>JW Beliefs About God</a:t>
            </a:r>
          </a:p>
        </p:txBody>
      </p:sp>
      <p:pic>
        <p:nvPicPr>
          <p:cNvPr id="10" name="Picture 9">
            <a:extLst>
              <a:ext uri="{FF2B5EF4-FFF2-40B4-BE49-F238E27FC236}">
                <a16:creationId xmlns:a16="http://schemas.microsoft.com/office/drawing/2014/main" id="{EC7416E1-62E4-413B-AA1F-BCFAD2ADB2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5075" y="1790700"/>
            <a:ext cx="7033849" cy="3276600"/>
          </a:xfrm>
          <a:prstGeom prst="rect">
            <a:avLst/>
          </a:prstGeom>
        </p:spPr>
      </p:pic>
    </p:spTree>
    <p:extLst>
      <p:ext uri="{BB962C8B-B14F-4D97-AF65-F5344CB8AC3E}">
        <p14:creationId xmlns:p14="http://schemas.microsoft.com/office/powerpoint/2010/main" val="711483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A2125-A3B2-473C-BBE3-D99FD1443138}"/>
              </a:ext>
            </a:extLst>
          </p:cNvPr>
          <p:cNvSpPr>
            <a:spLocks noGrp="1"/>
          </p:cNvSpPr>
          <p:nvPr>
            <p:ph type="title"/>
          </p:nvPr>
        </p:nvSpPr>
        <p:spPr/>
        <p:txBody>
          <a:bodyPr/>
          <a:lstStyle/>
          <a:p>
            <a:r>
              <a:rPr lang="en-US" dirty="0"/>
              <a:t>JW Beliefs About God</a:t>
            </a:r>
          </a:p>
        </p:txBody>
      </p:sp>
      <p:sp>
        <p:nvSpPr>
          <p:cNvPr id="4" name="Content Placeholder 3">
            <a:extLst>
              <a:ext uri="{FF2B5EF4-FFF2-40B4-BE49-F238E27FC236}">
                <a16:creationId xmlns:a16="http://schemas.microsoft.com/office/drawing/2014/main" id="{44F1E5A9-74E8-4DCE-913A-4D36246BCA4C}"/>
              </a:ext>
            </a:extLst>
          </p:cNvPr>
          <p:cNvSpPr>
            <a:spLocks noGrp="1"/>
          </p:cNvSpPr>
          <p:nvPr>
            <p:ph idx="1"/>
          </p:nvPr>
        </p:nvSpPr>
        <p:spPr>
          <a:xfrm>
            <a:off x="193040" y="1420813"/>
            <a:ext cx="8798560" cy="5159374"/>
          </a:xfrm>
        </p:spPr>
        <p:txBody>
          <a:bodyPr/>
          <a:lstStyle/>
          <a:p>
            <a:pPr algn="just"/>
            <a:r>
              <a:rPr lang="en-US" sz="2700" dirty="0"/>
              <a:t>JW’s deny the Trinity and the deity of Jesus Christ (he is a created angel), and teach that the Holy Spirit is an impersonal (active) force.</a:t>
            </a:r>
          </a:p>
          <a:p>
            <a:pPr algn="just"/>
            <a:r>
              <a:rPr lang="en-US" sz="2700" dirty="0"/>
              <a:t>The famous John 1:1 is translated, “The Word was a god…” (RNWT).  So JW’s have “a big God, a little god, and a force.”  </a:t>
            </a:r>
            <a:r>
              <a:rPr lang="en-US" sz="2700" i="1" dirty="0">
                <a:solidFill>
                  <a:srgbClr val="FFC000"/>
                </a:solidFill>
              </a:rPr>
              <a:t>Answering Jehovah’s Witnesses</a:t>
            </a:r>
            <a:r>
              <a:rPr lang="en-US" sz="2700" dirty="0"/>
              <a:t>, page 115</a:t>
            </a:r>
          </a:p>
          <a:p>
            <a:pPr algn="just"/>
            <a:r>
              <a:rPr lang="en-US" sz="2700" dirty="0"/>
              <a:t>Rutherford, in </a:t>
            </a:r>
            <a:r>
              <a:rPr lang="en-US" sz="2700" i="1" dirty="0">
                <a:solidFill>
                  <a:srgbClr val="FFC000"/>
                </a:solidFill>
              </a:rPr>
              <a:t>Let God Be True</a:t>
            </a:r>
            <a:r>
              <a:rPr lang="en-US" sz="2700" dirty="0"/>
              <a:t>, page 82, taught that the originator of the Trinity was Satan himself.</a:t>
            </a:r>
          </a:p>
          <a:p>
            <a:pPr algn="just"/>
            <a:r>
              <a:rPr lang="en-US" sz="2700" dirty="0"/>
              <a:t>JW writers represent the Trinity as three gods in one person.  They call it “the three-headed monster.”</a:t>
            </a:r>
          </a:p>
        </p:txBody>
      </p:sp>
    </p:spTree>
    <p:extLst>
      <p:ext uri="{BB962C8B-B14F-4D97-AF65-F5344CB8AC3E}">
        <p14:creationId xmlns:p14="http://schemas.microsoft.com/office/powerpoint/2010/main" val="2740729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2E641-7E10-47A7-A4F7-2A226350C79E}"/>
              </a:ext>
            </a:extLst>
          </p:cNvPr>
          <p:cNvSpPr>
            <a:spLocks noGrp="1"/>
          </p:cNvSpPr>
          <p:nvPr>
            <p:ph type="title"/>
          </p:nvPr>
        </p:nvSpPr>
        <p:spPr/>
        <p:txBody>
          <a:bodyPr/>
          <a:lstStyle/>
          <a:p>
            <a:r>
              <a:rPr lang="en-US" dirty="0"/>
              <a:t>JW Beliefs About God</a:t>
            </a:r>
          </a:p>
        </p:txBody>
      </p:sp>
      <p:sp>
        <p:nvSpPr>
          <p:cNvPr id="5" name="Content Placeholder 4">
            <a:extLst>
              <a:ext uri="{FF2B5EF4-FFF2-40B4-BE49-F238E27FC236}">
                <a16:creationId xmlns:a16="http://schemas.microsoft.com/office/drawing/2014/main" id="{80A89989-4345-49AD-A908-354B65930239}"/>
              </a:ext>
            </a:extLst>
          </p:cNvPr>
          <p:cNvSpPr>
            <a:spLocks noGrp="1"/>
          </p:cNvSpPr>
          <p:nvPr>
            <p:ph sz="half" idx="1"/>
          </p:nvPr>
        </p:nvSpPr>
        <p:spPr>
          <a:xfrm>
            <a:off x="228600" y="1295400"/>
            <a:ext cx="5715000" cy="5284787"/>
          </a:xfrm>
        </p:spPr>
        <p:txBody>
          <a:bodyPr/>
          <a:lstStyle/>
          <a:p>
            <a:pPr algn="just"/>
            <a:r>
              <a:rPr lang="en-US" dirty="0"/>
              <a:t>The </a:t>
            </a:r>
            <a:r>
              <a:rPr lang="en-US" dirty="0" err="1"/>
              <a:t>Tetragrammaton</a:t>
            </a:r>
            <a:r>
              <a:rPr lang="en-US" dirty="0"/>
              <a:t> or name of God in Hebrew is YHWH or Jehovah.  It is traditionally translated “LORD” in our Bibles.</a:t>
            </a:r>
          </a:p>
          <a:p>
            <a:pPr algn="just"/>
            <a:r>
              <a:rPr lang="en-US" dirty="0"/>
              <a:t>It upsets JW’s that you call God, “Lord.”  They want you to use “Jehovah.”</a:t>
            </a:r>
          </a:p>
          <a:p>
            <a:pPr algn="just"/>
            <a:r>
              <a:rPr lang="en-US" dirty="0"/>
              <a:t>“The vindication of Jehovah is the whole theodicy of the JW’s and the essence of their whole theology.”  N. H. Knorr</a:t>
            </a:r>
          </a:p>
        </p:txBody>
      </p:sp>
      <p:pic>
        <p:nvPicPr>
          <p:cNvPr id="8" name="Content Placeholder 7">
            <a:extLst>
              <a:ext uri="{FF2B5EF4-FFF2-40B4-BE49-F238E27FC236}">
                <a16:creationId xmlns:a16="http://schemas.microsoft.com/office/drawing/2014/main" id="{6061948B-A18C-409C-A8FC-1F865A91E4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70600" y="2362200"/>
            <a:ext cx="2921000" cy="1752600"/>
          </a:xfrm>
        </p:spPr>
      </p:pic>
    </p:spTree>
    <p:extLst>
      <p:ext uri="{BB962C8B-B14F-4D97-AF65-F5344CB8AC3E}">
        <p14:creationId xmlns:p14="http://schemas.microsoft.com/office/powerpoint/2010/main" val="2977816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AD32-2F3E-4378-8858-6EDC35809807}"/>
              </a:ext>
            </a:extLst>
          </p:cNvPr>
          <p:cNvSpPr>
            <a:spLocks noGrp="1"/>
          </p:cNvSpPr>
          <p:nvPr>
            <p:ph type="title"/>
          </p:nvPr>
        </p:nvSpPr>
        <p:spPr/>
        <p:txBody>
          <a:bodyPr/>
          <a:lstStyle/>
          <a:p>
            <a:r>
              <a:rPr lang="en-US" dirty="0"/>
              <a:t>JW Beliefs About Jesus Christ</a:t>
            </a:r>
          </a:p>
        </p:txBody>
      </p:sp>
      <p:pic>
        <p:nvPicPr>
          <p:cNvPr id="8" name="Content Placeholder 7">
            <a:extLst>
              <a:ext uri="{FF2B5EF4-FFF2-40B4-BE49-F238E27FC236}">
                <a16:creationId xmlns:a16="http://schemas.microsoft.com/office/drawing/2014/main" id="{82D4369B-65EA-43B1-AD45-CD9C1FC5ED4A}"/>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3962" r="3774"/>
          <a:stretch/>
        </p:blipFill>
        <p:spPr>
          <a:xfrm>
            <a:off x="447040" y="1412172"/>
            <a:ext cx="3286761" cy="2300019"/>
          </a:xfrm>
        </p:spPr>
      </p:pic>
      <p:pic>
        <p:nvPicPr>
          <p:cNvPr id="6" name="Content Placeholder 5">
            <a:extLst>
              <a:ext uri="{FF2B5EF4-FFF2-40B4-BE49-F238E27FC236}">
                <a16:creationId xmlns:a16="http://schemas.microsoft.com/office/drawing/2014/main" id="{0130DD1F-4CC0-44AE-8680-71836225438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324" r="5632"/>
          <a:stretch/>
        </p:blipFill>
        <p:spPr>
          <a:xfrm>
            <a:off x="5257800" y="1295400"/>
            <a:ext cx="3515360" cy="2421871"/>
          </a:xfrm>
        </p:spPr>
      </p:pic>
      <p:pic>
        <p:nvPicPr>
          <p:cNvPr id="10" name="Picture 9">
            <a:extLst>
              <a:ext uri="{FF2B5EF4-FFF2-40B4-BE49-F238E27FC236}">
                <a16:creationId xmlns:a16="http://schemas.microsoft.com/office/drawing/2014/main" id="{EC7416E1-62E4-413B-AA1F-BCFAD2ADB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895600"/>
            <a:ext cx="2792492" cy="3560148"/>
          </a:xfrm>
          <a:prstGeom prst="rect">
            <a:avLst/>
          </a:prstGeom>
        </p:spPr>
      </p:pic>
    </p:spTree>
    <p:extLst>
      <p:ext uri="{BB962C8B-B14F-4D97-AF65-F5344CB8AC3E}">
        <p14:creationId xmlns:p14="http://schemas.microsoft.com/office/powerpoint/2010/main" val="3928888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BFBC-FE7E-4215-B377-D0AA2ACDD2E5}"/>
              </a:ext>
            </a:extLst>
          </p:cNvPr>
          <p:cNvSpPr>
            <a:spLocks noGrp="1"/>
          </p:cNvSpPr>
          <p:nvPr>
            <p:ph type="title"/>
          </p:nvPr>
        </p:nvSpPr>
        <p:spPr/>
        <p:txBody>
          <a:bodyPr/>
          <a:lstStyle/>
          <a:p>
            <a:r>
              <a:rPr lang="en-US" dirty="0"/>
              <a:t>JW Belief – Jesus is Michael</a:t>
            </a:r>
          </a:p>
        </p:txBody>
      </p:sp>
      <p:pic>
        <p:nvPicPr>
          <p:cNvPr id="6" name="Content Placeholder 5">
            <a:extLst>
              <a:ext uri="{FF2B5EF4-FFF2-40B4-BE49-F238E27FC236}">
                <a16:creationId xmlns:a16="http://schemas.microsoft.com/office/drawing/2014/main" id="{C6B340F3-6094-47FA-9AC2-597A63F4F642}"/>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7736" r="5661"/>
          <a:stretch/>
        </p:blipFill>
        <p:spPr>
          <a:xfrm>
            <a:off x="152399" y="2098993"/>
            <a:ext cx="2717733" cy="2092007"/>
          </a:xfrm>
        </p:spPr>
      </p:pic>
      <p:sp>
        <p:nvSpPr>
          <p:cNvPr id="4" name="Content Placeholder 3">
            <a:extLst>
              <a:ext uri="{FF2B5EF4-FFF2-40B4-BE49-F238E27FC236}">
                <a16:creationId xmlns:a16="http://schemas.microsoft.com/office/drawing/2014/main" id="{792631C1-5B68-425F-BB34-7B1EA24036A9}"/>
              </a:ext>
            </a:extLst>
          </p:cNvPr>
          <p:cNvSpPr>
            <a:spLocks noGrp="1"/>
          </p:cNvSpPr>
          <p:nvPr>
            <p:ph sz="half" idx="2"/>
          </p:nvPr>
        </p:nvSpPr>
        <p:spPr>
          <a:xfrm>
            <a:off x="2819400" y="1420813"/>
            <a:ext cx="6248400" cy="5159374"/>
          </a:xfrm>
        </p:spPr>
        <p:txBody>
          <a:bodyPr/>
          <a:lstStyle/>
          <a:p>
            <a:pPr algn="just"/>
            <a:r>
              <a:rPr lang="en-US" sz="2700" dirty="0"/>
              <a:t>“Jesus Christ, whom we understand from the Scriptures to be Michael the archangel…” </a:t>
            </a:r>
            <a:r>
              <a:rPr lang="en-US" sz="2700" i="1" dirty="0">
                <a:solidFill>
                  <a:srgbClr val="FFC000"/>
                </a:solidFill>
              </a:rPr>
              <a:t>The Watchtower</a:t>
            </a:r>
            <a:r>
              <a:rPr lang="en-US" sz="2700" dirty="0"/>
              <a:t>, Feb 15, 1979, page 31</a:t>
            </a:r>
          </a:p>
          <a:p>
            <a:pPr algn="just"/>
            <a:r>
              <a:rPr lang="en-US" sz="2700" dirty="0"/>
              <a:t>“Jesus Christ further deserves honor because he is Jehovah’s chief angel, or archangel.”  </a:t>
            </a:r>
            <a:r>
              <a:rPr lang="en-US" sz="2700" i="1" dirty="0">
                <a:solidFill>
                  <a:srgbClr val="FFC000"/>
                </a:solidFill>
              </a:rPr>
              <a:t>The Watchtower</a:t>
            </a:r>
            <a:r>
              <a:rPr lang="en-US" sz="2700" dirty="0"/>
              <a:t>, Feb 1, 1991, page 17</a:t>
            </a:r>
          </a:p>
          <a:p>
            <a:pPr algn="just"/>
            <a:r>
              <a:rPr lang="en-US" sz="2700" dirty="0"/>
              <a:t>Michael the archangel is mentioned by name five times – Daniel 10:13, 10:21, 12:1; Jude 9; Revelation 12:9.</a:t>
            </a:r>
          </a:p>
        </p:txBody>
      </p:sp>
    </p:spTree>
    <p:extLst>
      <p:ext uri="{BB962C8B-B14F-4D97-AF65-F5344CB8AC3E}">
        <p14:creationId xmlns:p14="http://schemas.microsoft.com/office/powerpoint/2010/main" val="181844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4757F-153F-4FD8-AEF4-7937660EF173}"/>
              </a:ext>
            </a:extLst>
          </p:cNvPr>
          <p:cNvSpPr>
            <a:spLocks noGrp="1"/>
          </p:cNvSpPr>
          <p:nvPr>
            <p:ph type="title"/>
          </p:nvPr>
        </p:nvSpPr>
        <p:spPr/>
        <p:txBody>
          <a:bodyPr/>
          <a:lstStyle/>
          <a:p>
            <a:r>
              <a:rPr lang="en-US" dirty="0"/>
              <a:t>The Most Critical</a:t>
            </a:r>
          </a:p>
        </p:txBody>
      </p:sp>
      <p:sp>
        <p:nvSpPr>
          <p:cNvPr id="4" name="Content Placeholder 3">
            <a:extLst>
              <a:ext uri="{FF2B5EF4-FFF2-40B4-BE49-F238E27FC236}">
                <a16:creationId xmlns:a16="http://schemas.microsoft.com/office/drawing/2014/main" id="{FA768B7E-53A1-46D0-A13F-5015C1B8B4CD}"/>
              </a:ext>
            </a:extLst>
          </p:cNvPr>
          <p:cNvSpPr>
            <a:spLocks noGrp="1"/>
          </p:cNvSpPr>
          <p:nvPr>
            <p:ph sz="half" idx="1"/>
          </p:nvPr>
        </p:nvSpPr>
        <p:spPr>
          <a:xfrm>
            <a:off x="304800" y="1295400"/>
            <a:ext cx="5334000" cy="5284787"/>
          </a:xfrm>
        </p:spPr>
        <p:txBody>
          <a:bodyPr/>
          <a:lstStyle/>
          <a:p>
            <a:pPr algn="just"/>
            <a:r>
              <a:rPr lang="en-US" dirty="0"/>
              <a:t>“The belief that the Watchtower Bible and Tract Society is “God’s organization” (the ONLY ONE) on earth is the central and most important doctrine of the Jehovah’s Witnesses.”</a:t>
            </a:r>
          </a:p>
          <a:p>
            <a:r>
              <a:rPr lang="en-US" i="1" dirty="0">
                <a:solidFill>
                  <a:srgbClr val="FFC000"/>
                </a:solidFill>
              </a:rPr>
              <a:t>Answering Jehovah’s Witnesses, Subject by Subject </a:t>
            </a:r>
            <a:r>
              <a:rPr lang="en-US" dirty="0"/>
              <a:t>by David Reed, page 117</a:t>
            </a:r>
          </a:p>
        </p:txBody>
      </p:sp>
      <p:pic>
        <p:nvPicPr>
          <p:cNvPr id="7" name="Content Placeholder 6">
            <a:extLst>
              <a:ext uri="{FF2B5EF4-FFF2-40B4-BE49-F238E27FC236}">
                <a16:creationId xmlns:a16="http://schemas.microsoft.com/office/drawing/2014/main" id="{83F0E0B1-5472-44A1-B0FE-02A4CE6D886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375" t="4296" r="12810" b="22179"/>
          <a:stretch/>
        </p:blipFill>
        <p:spPr>
          <a:xfrm>
            <a:off x="5940202" y="1420813"/>
            <a:ext cx="2746598" cy="4217987"/>
          </a:xfrm>
        </p:spPr>
      </p:pic>
    </p:spTree>
    <p:extLst>
      <p:ext uri="{BB962C8B-B14F-4D97-AF65-F5344CB8AC3E}">
        <p14:creationId xmlns:p14="http://schemas.microsoft.com/office/powerpoint/2010/main" val="16572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5DE1-EE38-413F-B468-422E04ACB668}"/>
              </a:ext>
            </a:extLst>
          </p:cNvPr>
          <p:cNvSpPr>
            <a:spLocks noGrp="1"/>
          </p:cNvSpPr>
          <p:nvPr>
            <p:ph type="title"/>
          </p:nvPr>
        </p:nvSpPr>
        <p:spPr/>
        <p:txBody>
          <a:bodyPr/>
          <a:lstStyle/>
          <a:p>
            <a:r>
              <a:rPr lang="en-US" dirty="0"/>
              <a:t>JW Belief – Jesus is Michael</a:t>
            </a:r>
          </a:p>
        </p:txBody>
      </p:sp>
      <p:sp>
        <p:nvSpPr>
          <p:cNvPr id="5" name="Content Placeholder 4">
            <a:extLst>
              <a:ext uri="{FF2B5EF4-FFF2-40B4-BE49-F238E27FC236}">
                <a16:creationId xmlns:a16="http://schemas.microsoft.com/office/drawing/2014/main" id="{E025C845-BD2E-4EE6-B800-1E4C1B4699F5}"/>
              </a:ext>
            </a:extLst>
          </p:cNvPr>
          <p:cNvSpPr>
            <a:spLocks noGrp="1"/>
          </p:cNvSpPr>
          <p:nvPr>
            <p:ph idx="1"/>
          </p:nvPr>
        </p:nvSpPr>
        <p:spPr>
          <a:xfrm>
            <a:off x="266700" y="1219200"/>
            <a:ext cx="8610600" cy="5360987"/>
          </a:xfrm>
        </p:spPr>
        <p:txBody>
          <a:bodyPr/>
          <a:lstStyle/>
          <a:p>
            <a:pPr algn="just"/>
            <a:r>
              <a:rPr lang="en-US" sz="2800" dirty="0"/>
              <a:t>“Prior to His incarnation, He was known as Michael the archangel.  He was ‘a god,’ but not God.”  </a:t>
            </a:r>
            <a:r>
              <a:rPr lang="en-US" sz="2800" i="1" dirty="0">
                <a:solidFill>
                  <a:srgbClr val="FFC000"/>
                </a:solidFill>
              </a:rPr>
              <a:t>Angels of Deceit</a:t>
            </a:r>
            <a:r>
              <a:rPr lang="en-US" sz="2800" dirty="0"/>
              <a:t>, page 225</a:t>
            </a:r>
          </a:p>
          <a:p>
            <a:pPr algn="just"/>
            <a:r>
              <a:rPr lang="en-US" sz="2800" dirty="0"/>
              <a:t>“Why do we conclude that Jesus is the archangel Michael?  God’s Word mentions only one archangel, and it speaks of that angel in reference to the resurrected Lord Jesus: ‘The Lord himself will descend from heaven with a commanding call, with an archangel’s voice and with God’s trumpet.’  (1 Thessalonians 4:16).  At Jude 9, we find that this archangel’s name is Michael.”  </a:t>
            </a:r>
            <a:r>
              <a:rPr lang="en-US" sz="2800" i="1" dirty="0">
                <a:solidFill>
                  <a:srgbClr val="FFC000"/>
                </a:solidFill>
              </a:rPr>
              <a:t>The Watchtower</a:t>
            </a:r>
            <a:r>
              <a:rPr lang="en-US" sz="2800" dirty="0"/>
              <a:t>, April 15, 1991, page 28</a:t>
            </a:r>
          </a:p>
        </p:txBody>
      </p:sp>
    </p:spTree>
    <p:extLst>
      <p:ext uri="{BB962C8B-B14F-4D97-AF65-F5344CB8AC3E}">
        <p14:creationId xmlns:p14="http://schemas.microsoft.com/office/powerpoint/2010/main" val="2551534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4401-8D64-4121-8D35-7D17B3A8971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FF8109B-091D-4733-810F-4185BA41E3A7}"/>
              </a:ext>
            </a:extLst>
          </p:cNvPr>
          <p:cNvSpPr>
            <a:spLocks noGrp="1"/>
          </p:cNvSpPr>
          <p:nvPr>
            <p:ph idx="1"/>
          </p:nvPr>
        </p:nvSpPr>
        <p:spPr/>
        <p:txBody>
          <a:bodyPr/>
          <a:lstStyle/>
          <a:p>
            <a:pPr algn="just"/>
            <a:r>
              <a:rPr lang="en-US" dirty="0"/>
              <a:t>1) “God’s Word mentions only one archangel.</a:t>
            </a:r>
          </a:p>
          <a:p>
            <a:pPr algn="just"/>
            <a:r>
              <a:rPr lang="en-US" dirty="0"/>
              <a:t>2) It speaks of that angel in reference to the resurrected Lord Jesus.</a:t>
            </a:r>
          </a:p>
          <a:p>
            <a:pPr algn="just"/>
            <a:r>
              <a:rPr lang="en-US" dirty="0"/>
              <a:t>3) This archangel’s name is Michael.”</a:t>
            </a:r>
          </a:p>
          <a:p>
            <a:pPr algn="just"/>
            <a:r>
              <a:rPr lang="en-US" i="1" dirty="0">
                <a:solidFill>
                  <a:srgbClr val="FFC000"/>
                </a:solidFill>
              </a:rPr>
              <a:t>Answering Jehovah’s Witnesses</a:t>
            </a:r>
            <a:r>
              <a:rPr lang="en-US" dirty="0"/>
              <a:t>, page 158</a:t>
            </a:r>
            <a:endParaRPr lang="en-US" i="1" dirty="0"/>
          </a:p>
        </p:txBody>
      </p:sp>
    </p:spTree>
    <p:extLst>
      <p:ext uri="{BB962C8B-B14F-4D97-AF65-F5344CB8AC3E}">
        <p14:creationId xmlns:p14="http://schemas.microsoft.com/office/powerpoint/2010/main" val="894589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01BB-483B-43FF-9F9B-EE8B765EEE17}"/>
              </a:ext>
            </a:extLst>
          </p:cNvPr>
          <p:cNvSpPr>
            <a:spLocks noGrp="1"/>
          </p:cNvSpPr>
          <p:nvPr>
            <p:ph type="title"/>
          </p:nvPr>
        </p:nvSpPr>
        <p:spPr/>
        <p:txBody>
          <a:bodyPr/>
          <a:lstStyle/>
          <a:p>
            <a:r>
              <a:rPr lang="en-US" dirty="0"/>
              <a:t>JW Beliefs About Jesus</a:t>
            </a:r>
          </a:p>
        </p:txBody>
      </p:sp>
      <p:sp>
        <p:nvSpPr>
          <p:cNvPr id="3" name="Content Placeholder 2">
            <a:extLst>
              <a:ext uri="{FF2B5EF4-FFF2-40B4-BE49-F238E27FC236}">
                <a16:creationId xmlns:a16="http://schemas.microsoft.com/office/drawing/2014/main" id="{64BD8560-945D-47C1-B846-4C5038113658}"/>
              </a:ext>
            </a:extLst>
          </p:cNvPr>
          <p:cNvSpPr>
            <a:spLocks noGrp="1"/>
          </p:cNvSpPr>
          <p:nvPr>
            <p:ph idx="1"/>
          </p:nvPr>
        </p:nvSpPr>
        <p:spPr>
          <a:xfrm>
            <a:off x="76200" y="1295400"/>
            <a:ext cx="8915400" cy="5181600"/>
          </a:xfrm>
        </p:spPr>
        <p:txBody>
          <a:bodyPr/>
          <a:lstStyle/>
          <a:p>
            <a:pPr algn="just"/>
            <a:r>
              <a:rPr lang="en-US" sz="2700" dirty="0"/>
              <a:t>Michael, in his pre-existent state, was the Son of God in heaven.  When he came to earth, Michael changed into a earthly, bodily state as a man.  This man was named Jesus Christ.</a:t>
            </a:r>
          </a:p>
          <a:p>
            <a:pPr algn="just"/>
            <a:r>
              <a:rPr lang="en-US" sz="2700" dirty="0"/>
              <a:t>When Jesus is raised from the dead, it was “to become again a spirit Son of God.”  They believe “His body is laid in the grave and then was dissolved into gas or preserved somewhere.”  “So His resurrection was a transformation from His human state to a spirit state.”</a:t>
            </a:r>
          </a:p>
          <a:p>
            <a:pPr algn="just"/>
            <a:r>
              <a:rPr lang="en-US" sz="2700" dirty="0"/>
              <a:t>They believe that Michael gave up his heavenly life to become Jesus; Jesus gave up his earthly life to return to heaven as Michael.</a:t>
            </a:r>
          </a:p>
        </p:txBody>
      </p:sp>
    </p:spTree>
    <p:extLst>
      <p:ext uri="{BB962C8B-B14F-4D97-AF65-F5344CB8AC3E}">
        <p14:creationId xmlns:p14="http://schemas.microsoft.com/office/powerpoint/2010/main" val="2918510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AD32-2F3E-4378-8858-6EDC35809807}"/>
              </a:ext>
            </a:extLst>
          </p:cNvPr>
          <p:cNvSpPr>
            <a:spLocks noGrp="1"/>
          </p:cNvSpPr>
          <p:nvPr>
            <p:ph type="title"/>
          </p:nvPr>
        </p:nvSpPr>
        <p:spPr/>
        <p:txBody>
          <a:bodyPr/>
          <a:lstStyle/>
          <a:p>
            <a:r>
              <a:rPr lang="en-US" dirty="0"/>
              <a:t>JW Eschatology</a:t>
            </a:r>
          </a:p>
        </p:txBody>
      </p:sp>
      <p:pic>
        <p:nvPicPr>
          <p:cNvPr id="8" name="Content Placeholder 7">
            <a:extLst>
              <a:ext uri="{FF2B5EF4-FFF2-40B4-BE49-F238E27FC236}">
                <a16:creationId xmlns:a16="http://schemas.microsoft.com/office/drawing/2014/main" id="{82D4369B-65EA-43B1-AD45-CD9C1FC5ED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087992" y="1602922"/>
            <a:ext cx="3788808" cy="2096145"/>
          </a:xfrm>
        </p:spPr>
      </p:pic>
      <p:pic>
        <p:nvPicPr>
          <p:cNvPr id="6" name="Content Placeholder 5">
            <a:extLst>
              <a:ext uri="{FF2B5EF4-FFF2-40B4-BE49-F238E27FC236}">
                <a16:creationId xmlns:a16="http://schemas.microsoft.com/office/drawing/2014/main" id="{0130DD1F-4CC0-44AE-8680-7183622543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694680" y="1282459"/>
            <a:ext cx="1905000" cy="2737069"/>
          </a:xfrm>
        </p:spPr>
      </p:pic>
      <p:pic>
        <p:nvPicPr>
          <p:cNvPr id="10" name="Picture 9">
            <a:extLst>
              <a:ext uri="{FF2B5EF4-FFF2-40B4-BE49-F238E27FC236}">
                <a16:creationId xmlns:a16="http://schemas.microsoft.com/office/drawing/2014/main" id="{EC7416E1-62E4-413B-AA1F-BCFAD2ADB2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5307" y="4207005"/>
            <a:ext cx="7693386" cy="2096144"/>
          </a:xfrm>
          <a:prstGeom prst="rect">
            <a:avLst/>
          </a:prstGeom>
        </p:spPr>
      </p:pic>
    </p:spTree>
    <p:extLst>
      <p:ext uri="{BB962C8B-B14F-4D97-AF65-F5344CB8AC3E}">
        <p14:creationId xmlns:p14="http://schemas.microsoft.com/office/powerpoint/2010/main" val="4194149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D1B984-3870-4C73-930A-14AA2701A518}"/>
              </a:ext>
            </a:extLst>
          </p:cNvPr>
          <p:cNvSpPr>
            <a:spLocks noGrp="1"/>
          </p:cNvSpPr>
          <p:nvPr>
            <p:ph type="title"/>
          </p:nvPr>
        </p:nvSpPr>
        <p:spPr/>
        <p:txBody>
          <a:bodyPr/>
          <a:lstStyle/>
          <a:p>
            <a:r>
              <a:rPr lang="en-US" dirty="0"/>
              <a:t>Let Us Remember!</a:t>
            </a:r>
          </a:p>
        </p:txBody>
      </p:sp>
      <p:sp>
        <p:nvSpPr>
          <p:cNvPr id="6" name="Content Placeholder 5">
            <a:extLst>
              <a:ext uri="{FF2B5EF4-FFF2-40B4-BE49-F238E27FC236}">
                <a16:creationId xmlns:a16="http://schemas.microsoft.com/office/drawing/2014/main" id="{E4CD8063-F3BE-40A7-BC1A-D3EAA301A87E}"/>
              </a:ext>
            </a:extLst>
          </p:cNvPr>
          <p:cNvSpPr>
            <a:spLocks noGrp="1"/>
          </p:cNvSpPr>
          <p:nvPr>
            <p:ph idx="1"/>
          </p:nvPr>
        </p:nvSpPr>
        <p:spPr>
          <a:xfrm>
            <a:off x="152400" y="1420812"/>
            <a:ext cx="8839200" cy="5208587"/>
          </a:xfrm>
        </p:spPr>
        <p:txBody>
          <a:bodyPr/>
          <a:lstStyle/>
          <a:p>
            <a:pPr algn="just"/>
            <a:r>
              <a:rPr lang="en-US" sz="2800" dirty="0"/>
              <a:t>Matthew 24:36 – “But of that day and hour no one knows, not even the angels of heaven, but My Father only.”</a:t>
            </a:r>
          </a:p>
          <a:p>
            <a:pPr algn="just"/>
            <a:r>
              <a:rPr lang="en-US" sz="2800" dirty="0"/>
              <a:t>Matthew 25:13 – “Watch therefore, for you know neither the day nor the hour in which the Son of Man is coming.”</a:t>
            </a:r>
          </a:p>
          <a:p>
            <a:pPr algn="just"/>
            <a:r>
              <a:rPr lang="en-US" sz="2800" dirty="0"/>
              <a:t>Mark 13:32 – “But of that day and hour no one knows, not even the angels in heaven, nor the Son, but only the Father.”</a:t>
            </a:r>
          </a:p>
          <a:p>
            <a:pPr algn="just"/>
            <a:r>
              <a:rPr lang="en-US" sz="2800" dirty="0"/>
              <a:t>Luke 12:40 – “Therefore you also be ready, for the Son of Man is coming at an hour you do not expect.”</a:t>
            </a:r>
          </a:p>
        </p:txBody>
      </p:sp>
    </p:spTree>
    <p:extLst>
      <p:ext uri="{BB962C8B-B14F-4D97-AF65-F5344CB8AC3E}">
        <p14:creationId xmlns:p14="http://schemas.microsoft.com/office/powerpoint/2010/main" val="2370976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7C25-3CEA-4465-BC4F-9D64E6FDFDA7}"/>
              </a:ext>
            </a:extLst>
          </p:cNvPr>
          <p:cNvSpPr>
            <a:spLocks noGrp="1"/>
          </p:cNvSpPr>
          <p:nvPr>
            <p:ph type="title"/>
          </p:nvPr>
        </p:nvSpPr>
        <p:spPr/>
        <p:txBody>
          <a:bodyPr/>
          <a:lstStyle/>
          <a:p>
            <a:r>
              <a:rPr lang="en-US" dirty="0"/>
              <a:t>JW Eschatology</a:t>
            </a:r>
          </a:p>
        </p:txBody>
      </p:sp>
      <p:sp>
        <p:nvSpPr>
          <p:cNvPr id="3" name="Content Placeholder 2">
            <a:extLst>
              <a:ext uri="{FF2B5EF4-FFF2-40B4-BE49-F238E27FC236}">
                <a16:creationId xmlns:a16="http://schemas.microsoft.com/office/drawing/2014/main" id="{C143D538-8ED0-4BF6-8352-9F39200D33AB}"/>
              </a:ext>
            </a:extLst>
          </p:cNvPr>
          <p:cNvSpPr>
            <a:spLocks noGrp="1"/>
          </p:cNvSpPr>
          <p:nvPr>
            <p:ph idx="1"/>
          </p:nvPr>
        </p:nvSpPr>
        <p:spPr>
          <a:xfrm>
            <a:off x="228600" y="1371600"/>
            <a:ext cx="8686800" cy="5208587"/>
          </a:xfrm>
        </p:spPr>
        <p:txBody>
          <a:bodyPr/>
          <a:lstStyle/>
          <a:p>
            <a:pPr algn="just"/>
            <a:r>
              <a:rPr lang="en-US" sz="2800" dirty="0" err="1"/>
              <a:t>Eschatos</a:t>
            </a:r>
            <a:r>
              <a:rPr lang="en-US" sz="2800" dirty="0"/>
              <a:t> = last, final, the end + Logia = word, reason.  Eschatology means the study or teaching of the end-times, end time events, or prophecy.</a:t>
            </a:r>
          </a:p>
          <a:p>
            <a:pPr algn="just"/>
            <a:r>
              <a:rPr lang="en-US" sz="2800" dirty="0"/>
              <a:t>1 Corinthians 15:52 – “In a moment, in the twinkling of an eye, at the </a:t>
            </a:r>
            <a:r>
              <a:rPr lang="en-US" sz="2800" i="1" dirty="0">
                <a:solidFill>
                  <a:srgbClr val="FFC000"/>
                </a:solidFill>
              </a:rPr>
              <a:t>last</a:t>
            </a:r>
            <a:r>
              <a:rPr lang="en-US" sz="2800" dirty="0"/>
              <a:t> trumpet.”</a:t>
            </a:r>
          </a:p>
          <a:p>
            <a:pPr algn="just"/>
            <a:r>
              <a:rPr lang="en-US" sz="2800" dirty="0"/>
              <a:t>2 Timothy 3:1 – “But know this, that in the </a:t>
            </a:r>
            <a:r>
              <a:rPr lang="en-US" sz="2800" i="1" dirty="0">
                <a:solidFill>
                  <a:srgbClr val="FFC000"/>
                </a:solidFill>
              </a:rPr>
              <a:t>last</a:t>
            </a:r>
            <a:r>
              <a:rPr lang="en-US" sz="2800" dirty="0"/>
              <a:t> days perilous times will come.”</a:t>
            </a:r>
          </a:p>
          <a:p>
            <a:pPr algn="just"/>
            <a:r>
              <a:rPr lang="en-US" sz="2800" dirty="0"/>
              <a:t>2 Peter 3:3 – “Knowing this first: that scoffers will come in the </a:t>
            </a:r>
            <a:r>
              <a:rPr lang="en-US" sz="2800" i="1" dirty="0">
                <a:solidFill>
                  <a:srgbClr val="FFC000"/>
                </a:solidFill>
              </a:rPr>
              <a:t>last</a:t>
            </a:r>
            <a:r>
              <a:rPr lang="en-US" sz="2800" dirty="0"/>
              <a:t> days.”</a:t>
            </a:r>
          </a:p>
          <a:p>
            <a:pPr algn="just"/>
            <a:r>
              <a:rPr lang="en-US" sz="2800" dirty="0"/>
              <a:t>1 John 2:18 – “Little children, it is the </a:t>
            </a:r>
            <a:r>
              <a:rPr lang="en-US" sz="2800" i="1" dirty="0">
                <a:solidFill>
                  <a:srgbClr val="FFC000"/>
                </a:solidFill>
              </a:rPr>
              <a:t>last</a:t>
            </a:r>
            <a:r>
              <a:rPr lang="en-US" sz="2800" dirty="0"/>
              <a:t> hour; and as you have heard that the Antichrist is coming.”</a:t>
            </a:r>
          </a:p>
        </p:txBody>
      </p:sp>
    </p:spTree>
    <p:extLst>
      <p:ext uri="{BB962C8B-B14F-4D97-AF65-F5344CB8AC3E}">
        <p14:creationId xmlns:p14="http://schemas.microsoft.com/office/powerpoint/2010/main" val="3791291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630A-2D73-46CA-A54F-ADD63B4AC90E}"/>
              </a:ext>
            </a:extLst>
          </p:cNvPr>
          <p:cNvSpPr>
            <a:spLocks noGrp="1"/>
          </p:cNvSpPr>
          <p:nvPr>
            <p:ph type="title"/>
          </p:nvPr>
        </p:nvSpPr>
        <p:spPr/>
        <p:txBody>
          <a:bodyPr/>
          <a:lstStyle/>
          <a:p>
            <a:r>
              <a:rPr lang="en-US" dirty="0"/>
              <a:t>JW Eschatology</a:t>
            </a:r>
          </a:p>
        </p:txBody>
      </p:sp>
      <p:sp>
        <p:nvSpPr>
          <p:cNvPr id="3" name="Content Placeholder 2">
            <a:extLst>
              <a:ext uri="{FF2B5EF4-FFF2-40B4-BE49-F238E27FC236}">
                <a16:creationId xmlns:a16="http://schemas.microsoft.com/office/drawing/2014/main" id="{58AE57EE-D774-4747-B83D-98611A770EB1}"/>
              </a:ext>
            </a:extLst>
          </p:cNvPr>
          <p:cNvSpPr>
            <a:spLocks noGrp="1"/>
          </p:cNvSpPr>
          <p:nvPr>
            <p:ph idx="1"/>
          </p:nvPr>
        </p:nvSpPr>
        <p:spPr>
          <a:xfrm>
            <a:off x="228600" y="1295400"/>
            <a:ext cx="8686800" cy="5410200"/>
          </a:xfrm>
        </p:spPr>
        <p:txBody>
          <a:bodyPr/>
          <a:lstStyle/>
          <a:p>
            <a:pPr algn="just"/>
            <a:r>
              <a:rPr lang="en-US" sz="2700" dirty="0"/>
              <a:t>No church, denomination, or religious group has given themselves over to end-time prophecy and prophetic speculation like the JW’s.  No one!</a:t>
            </a:r>
          </a:p>
          <a:p>
            <a:pPr algn="just"/>
            <a:r>
              <a:rPr lang="en-US" sz="2700" dirty="0"/>
              <a:t>JW’s have sold houses and property, delayed medical treatment, marriage, and having children, based on end-time dates set by the Watchtower Society.</a:t>
            </a:r>
          </a:p>
          <a:p>
            <a:pPr algn="just"/>
            <a:r>
              <a:rPr lang="en-US" sz="2700" dirty="0"/>
              <a:t>“I well remember that in the fall of 1924 my father offered to buy me a much needed suit of clothes.  I asked him not to do it since it was only a few months to 1925, and with it would come the Kingdom.”</a:t>
            </a:r>
          </a:p>
          <a:p>
            <a:pPr algn="just"/>
            <a:r>
              <a:rPr lang="en-US" sz="2700" i="1" dirty="0">
                <a:solidFill>
                  <a:srgbClr val="FFC000"/>
                </a:solidFill>
              </a:rPr>
              <a:t>30 Years a Watchtower Slave</a:t>
            </a:r>
            <a:r>
              <a:rPr lang="en-US" sz="2700" dirty="0"/>
              <a:t>, page 33</a:t>
            </a:r>
          </a:p>
        </p:txBody>
      </p:sp>
    </p:spTree>
    <p:extLst>
      <p:ext uri="{BB962C8B-B14F-4D97-AF65-F5344CB8AC3E}">
        <p14:creationId xmlns:p14="http://schemas.microsoft.com/office/powerpoint/2010/main" val="2484914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E982-E64C-47B2-9E65-41EFAB5372A7}"/>
              </a:ext>
            </a:extLst>
          </p:cNvPr>
          <p:cNvSpPr>
            <a:spLocks noGrp="1"/>
          </p:cNvSpPr>
          <p:nvPr>
            <p:ph type="title"/>
          </p:nvPr>
        </p:nvSpPr>
        <p:spPr/>
        <p:txBody>
          <a:bodyPr/>
          <a:lstStyle/>
          <a:p>
            <a:r>
              <a:rPr lang="en-US" dirty="0"/>
              <a:t>1874 in JW Eschatology</a:t>
            </a:r>
          </a:p>
        </p:txBody>
      </p:sp>
      <p:sp>
        <p:nvSpPr>
          <p:cNvPr id="3" name="Content Placeholder 2">
            <a:extLst>
              <a:ext uri="{FF2B5EF4-FFF2-40B4-BE49-F238E27FC236}">
                <a16:creationId xmlns:a16="http://schemas.microsoft.com/office/drawing/2014/main" id="{EF69765C-30A3-4ED4-9B8F-E843E25BE0C9}"/>
              </a:ext>
            </a:extLst>
          </p:cNvPr>
          <p:cNvSpPr>
            <a:spLocks noGrp="1"/>
          </p:cNvSpPr>
          <p:nvPr>
            <p:ph idx="1"/>
          </p:nvPr>
        </p:nvSpPr>
        <p:spPr>
          <a:xfrm>
            <a:off x="228600" y="1420813"/>
            <a:ext cx="8686800" cy="5159374"/>
          </a:xfrm>
        </p:spPr>
        <p:txBody>
          <a:bodyPr/>
          <a:lstStyle/>
          <a:p>
            <a:pPr algn="just"/>
            <a:r>
              <a:rPr lang="en-US" sz="2800" dirty="0"/>
              <a:t>“Like other Christians, he (Russell) was looking for the second coming of Christ.  Between 1872-6, he discovered that the Scriptures clearly teach that the Lord would not return in a body of flesh, but would return as a spirit being, invisible to human eyes, and that his second presence was due in the autumn of 1874.  This led to the publishing of a booklet entitled, ‘</a:t>
            </a:r>
            <a:r>
              <a:rPr lang="en-US" sz="2800" i="1" dirty="0"/>
              <a:t>The Object and Manner of Our Lord’s Return</a:t>
            </a:r>
            <a:r>
              <a:rPr lang="en-US" sz="2800" dirty="0"/>
              <a:t>,’ which had phenomenal circulation.”</a:t>
            </a:r>
          </a:p>
          <a:p>
            <a:pPr algn="just"/>
            <a:r>
              <a:rPr lang="en-US" sz="2800" i="1" dirty="0">
                <a:solidFill>
                  <a:srgbClr val="FFC000"/>
                </a:solidFill>
              </a:rPr>
              <a:t>The Official Watchtower Biography – Charles Taze Russell</a:t>
            </a:r>
            <a:r>
              <a:rPr lang="en-US" sz="2800" dirty="0"/>
              <a:t>, page 7</a:t>
            </a:r>
            <a:endParaRPr lang="en-US" sz="2800" i="1" dirty="0"/>
          </a:p>
        </p:txBody>
      </p:sp>
    </p:spTree>
    <p:extLst>
      <p:ext uri="{BB962C8B-B14F-4D97-AF65-F5344CB8AC3E}">
        <p14:creationId xmlns:p14="http://schemas.microsoft.com/office/powerpoint/2010/main" val="1663440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E982-E64C-47B2-9E65-41EFAB5372A7}"/>
              </a:ext>
            </a:extLst>
          </p:cNvPr>
          <p:cNvSpPr>
            <a:spLocks noGrp="1"/>
          </p:cNvSpPr>
          <p:nvPr>
            <p:ph type="title"/>
          </p:nvPr>
        </p:nvSpPr>
        <p:spPr/>
        <p:txBody>
          <a:bodyPr/>
          <a:lstStyle/>
          <a:p>
            <a:r>
              <a:rPr lang="en-US" dirty="0"/>
              <a:t>1914 in JW Eschatology</a:t>
            </a:r>
          </a:p>
        </p:txBody>
      </p:sp>
      <p:sp>
        <p:nvSpPr>
          <p:cNvPr id="3" name="Content Placeholder 2">
            <a:extLst>
              <a:ext uri="{FF2B5EF4-FFF2-40B4-BE49-F238E27FC236}">
                <a16:creationId xmlns:a16="http://schemas.microsoft.com/office/drawing/2014/main" id="{EF69765C-30A3-4ED4-9B8F-E843E25BE0C9}"/>
              </a:ext>
            </a:extLst>
          </p:cNvPr>
          <p:cNvSpPr>
            <a:spLocks noGrp="1"/>
          </p:cNvSpPr>
          <p:nvPr>
            <p:ph idx="1"/>
          </p:nvPr>
        </p:nvSpPr>
        <p:spPr>
          <a:xfrm>
            <a:off x="228600" y="1420813"/>
            <a:ext cx="8686800" cy="5159374"/>
          </a:xfrm>
        </p:spPr>
        <p:txBody>
          <a:bodyPr/>
          <a:lstStyle/>
          <a:p>
            <a:pPr algn="just"/>
            <a:r>
              <a:rPr lang="en-US" sz="2800" dirty="0"/>
              <a:t>“In view of this strong Bible evidence concerning the Times of the Gentiles, we consider it an established truth that the final end of the kingdoms of this world, and the full establishment of the Kingdom of God, will be accomplished at the end of A.D. 1914.”</a:t>
            </a:r>
          </a:p>
          <a:p>
            <a:pPr algn="just"/>
            <a:r>
              <a:rPr lang="en-US" sz="2800" i="1" dirty="0">
                <a:solidFill>
                  <a:srgbClr val="FFC000"/>
                </a:solidFill>
              </a:rPr>
              <a:t>Studies in the Scriptures</a:t>
            </a:r>
            <a:r>
              <a:rPr lang="en-US" sz="2800" dirty="0"/>
              <a:t>, Volume II, page 99</a:t>
            </a:r>
          </a:p>
          <a:p>
            <a:pPr algn="just"/>
            <a:r>
              <a:rPr lang="en-US" sz="2800" dirty="0"/>
              <a:t>“A fundamental tenet of Watchtower theology is the claim that Christ returned invisibly around October 4 or 5 in the year 1914.”</a:t>
            </a:r>
          </a:p>
          <a:p>
            <a:pPr algn="just"/>
            <a:r>
              <a:rPr lang="en-US" sz="2800" i="1" dirty="0">
                <a:solidFill>
                  <a:srgbClr val="FFC000"/>
                </a:solidFill>
              </a:rPr>
              <a:t>Answering Jehovah’s Witnesses</a:t>
            </a:r>
            <a:r>
              <a:rPr lang="en-US" sz="2800" dirty="0"/>
              <a:t>, page 183</a:t>
            </a:r>
            <a:endParaRPr lang="en-US" sz="2800" i="1" dirty="0"/>
          </a:p>
        </p:txBody>
      </p:sp>
    </p:spTree>
    <p:extLst>
      <p:ext uri="{BB962C8B-B14F-4D97-AF65-F5344CB8AC3E}">
        <p14:creationId xmlns:p14="http://schemas.microsoft.com/office/powerpoint/2010/main" val="98167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58821-E25E-471F-8962-5DDE605C2EE8}"/>
              </a:ext>
            </a:extLst>
          </p:cNvPr>
          <p:cNvSpPr>
            <a:spLocks noGrp="1"/>
          </p:cNvSpPr>
          <p:nvPr>
            <p:ph type="title"/>
          </p:nvPr>
        </p:nvSpPr>
        <p:spPr/>
        <p:txBody>
          <a:bodyPr/>
          <a:lstStyle/>
          <a:p>
            <a:r>
              <a:rPr lang="en-US" dirty="0"/>
              <a:t>1914 in JW Eschatology</a:t>
            </a:r>
          </a:p>
        </p:txBody>
      </p:sp>
      <p:sp>
        <p:nvSpPr>
          <p:cNvPr id="5" name="Content Placeholder 4">
            <a:extLst>
              <a:ext uri="{FF2B5EF4-FFF2-40B4-BE49-F238E27FC236}">
                <a16:creationId xmlns:a16="http://schemas.microsoft.com/office/drawing/2014/main" id="{8704A2A4-4CBB-44BE-BC12-AB4FD3475FD8}"/>
              </a:ext>
            </a:extLst>
          </p:cNvPr>
          <p:cNvSpPr>
            <a:spLocks noGrp="1"/>
          </p:cNvSpPr>
          <p:nvPr>
            <p:ph sz="half" idx="1"/>
          </p:nvPr>
        </p:nvSpPr>
        <p:spPr>
          <a:xfrm>
            <a:off x="171661" y="1420812"/>
            <a:ext cx="5162339" cy="4979987"/>
          </a:xfrm>
        </p:spPr>
        <p:txBody>
          <a:bodyPr/>
          <a:lstStyle/>
          <a:p>
            <a:pPr algn="just"/>
            <a:r>
              <a:rPr lang="en-US" dirty="0"/>
              <a:t>“We see no reason for changing the figures – nor could we change them if we would.  They are, we believe, God’s dates, not ours.  But bear in mind that the end of 1914 is not the date for the </a:t>
            </a:r>
            <a:r>
              <a:rPr lang="en-US" i="1" dirty="0"/>
              <a:t>beginning</a:t>
            </a:r>
            <a:r>
              <a:rPr lang="en-US" dirty="0"/>
              <a:t>, but the </a:t>
            </a:r>
            <a:r>
              <a:rPr lang="en-US" i="1" dirty="0"/>
              <a:t>end</a:t>
            </a:r>
            <a:r>
              <a:rPr lang="en-US" dirty="0"/>
              <a:t> of the time of trouble.”</a:t>
            </a:r>
          </a:p>
          <a:p>
            <a:r>
              <a:rPr lang="en-US" i="1" dirty="0">
                <a:solidFill>
                  <a:srgbClr val="FFC000"/>
                </a:solidFill>
              </a:rPr>
              <a:t>Watchtower Magazine</a:t>
            </a:r>
            <a:r>
              <a:rPr lang="en-US" dirty="0"/>
              <a:t>, April 15, 1894</a:t>
            </a:r>
            <a:endParaRPr lang="en-US" i="1" dirty="0"/>
          </a:p>
        </p:txBody>
      </p:sp>
      <p:pic>
        <p:nvPicPr>
          <p:cNvPr id="8" name="Content Placeholder 7">
            <a:extLst>
              <a:ext uri="{FF2B5EF4-FFF2-40B4-BE49-F238E27FC236}">
                <a16:creationId xmlns:a16="http://schemas.microsoft.com/office/drawing/2014/main" id="{5850026E-AFD2-4CE0-86E2-F21F4F7D1AE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758" t="6727" b="5816"/>
          <a:stretch/>
        </p:blipFill>
        <p:spPr>
          <a:xfrm>
            <a:off x="5715000" y="1662906"/>
            <a:ext cx="3039531" cy="3532187"/>
          </a:xfrm>
        </p:spPr>
      </p:pic>
    </p:spTree>
    <p:extLst>
      <p:ext uri="{BB962C8B-B14F-4D97-AF65-F5344CB8AC3E}">
        <p14:creationId xmlns:p14="http://schemas.microsoft.com/office/powerpoint/2010/main" val="334163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6A1A23-39D6-40BA-9303-1E76E90D7E68}"/>
              </a:ext>
            </a:extLst>
          </p:cNvPr>
          <p:cNvSpPr>
            <a:spLocks noGrp="1"/>
          </p:cNvSpPr>
          <p:nvPr>
            <p:ph type="title"/>
          </p:nvPr>
        </p:nvSpPr>
        <p:spPr/>
        <p:txBody>
          <a:bodyPr/>
          <a:lstStyle/>
          <a:p>
            <a:r>
              <a:rPr lang="en-US" dirty="0"/>
              <a:t>How JW’s See Themselves</a:t>
            </a:r>
          </a:p>
        </p:txBody>
      </p:sp>
      <p:pic>
        <p:nvPicPr>
          <p:cNvPr id="7" name="Content Placeholder 6">
            <a:extLst>
              <a:ext uri="{FF2B5EF4-FFF2-40B4-BE49-F238E27FC236}">
                <a16:creationId xmlns:a16="http://schemas.microsoft.com/office/drawing/2014/main" id="{6636626F-2D99-4437-8891-C7874CD6532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528" r="5660"/>
          <a:stretch/>
        </p:blipFill>
        <p:spPr>
          <a:xfrm>
            <a:off x="238281" y="2209800"/>
            <a:ext cx="3016668" cy="2160587"/>
          </a:xfrm>
        </p:spPr>
      </p:pic>
      <p:sp>
        <p:nvSpPr>
          <p:cNvPr id="5" name="Content Placeholder 4">
            <a:extLst>
              <a:ext uri="{FF2B5EF4-FFF2-40B4-BE49-F238E27FC236}">
                <a16:creationId xmlns:a16="http://schemas.microsoft.com/office/drawing/2014/main" id="{CDF1C743-E3C1-4CCA-8756-8CA55859614D}"/>
              </a:ext>
            </a:extLst>
          </p:cNvPr>
          <p:cNvSpPr>
            <a:spLocks noGrp="1"/>
          </p:cNvSpPr>
          <p:nvPr>
            <p:ph sz="half" idx="2"/>
          </p:nvPr>
        </p:nvSpPr>
        <p:spPr>
          <a:xfrm>
            <a:off x="3276601" y="1295399"/>
            <a:ext cx="5629118" cy="5284787"/>
          </a:xfrm>
        </p:spPr>
        <p:txBody>
          <a:bodyPr/>
          <a:lstStyle/>
          <a:p>
            <a:pPr algn="just"/>
            <a:r>
              <a:rPr lang="en-US" sz="2700" dirty="0"/>
              <a:t>We are the only ones on earth who have the TRUTH.</a:t>
            </a:r>
          </a:p>
          <a:p>
            <a:pPr algn="just"/>
            <a:r>
              <a:rPr lang="en-US" sz="2700" dirty="0"/>
              <a:t>The ONLY “channel of communication” that God uses today and the only means of salvation is the Watchtower organization.</a:t>
            </a:r>
          </a:p>
          <a:p>
            <a:pPr algn="just"/>
            <a:r>
              <a:rPr lang="en-US" sz="2700" dirty="0"/>
              <a:t>The ONLY authorized interpreter of “biblical” truth is the JW’s Governing Body and the Watchtower Society.  All others are false.</a:t>
            </a:r>
          </a:p>
        </p:txBody>
      </p:sp>
    </p:spTree>
    <p:extLst>
      <p:ext uri="{BB962C8B-B14F-4D97-AF65-F5344CB8AC3E}">
        <p14:creationId xmlns:p14="http://schemas.microsoft.com/office/powerpoint/2010/main" val="567551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86E8-6C12-4D00-8224-271773A02CA8}"/>
              </a:ext>
            </a:extLst>
          </p:cNvPr>
          <p:cNvSpPr>
            <a:spLocks noGrp="1"/>
          </p:cNvSpPr>
          <p:nvPr>
            <p:ph type="title"/>
          </p:nvPr>
        </p:nvSpPr>
        <p:spPr/>
        <p:txBody>
          <a:bodyPr/>
          <a:lstStyle/>
          <a:p>
            <a:r>
              <a:rPr lang="en-US" dirty="0"/>
              <a:t>1918 in JW Eschatology</a:t>
            </a:r>
          </a:p>
        </p:txBody>
      </p:sp>
      <p:pic>
        <p:nvPicPr>
          <p:cNvPr id="7" name="Content Placeholder 6">
            <a:extLst>
              <a:ext uri="{FF2B5EF4-FFF2-40B4-BE49-F238E27FC236}">
                <a16:creationId xmlns:a16="http://schemas.microsoft.com/office/drawing/2014/main" id="{EAFCFDA8-B3E5-417A-B1F6-B6F00B00622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4320" y="1828800"/>
            <a:ext cx="2628899" cy="3505200"/>
          </a:xfrm>
        </p:spPr>
      </p:pic>
      <p:sp>
        <p:nvSpPr>
          <p:cNvPr id="5" name="Content Placeholder 4">
            <a:extLst>
              <a:ext uri="{FF2B5EF4-FFF2-40B4-BE49-F238E27FC236}">
                <a16:creationId xmlns:a16="http://schemas.microsoft.com/office/drawing/2014/main" id="{F2F29CC9-551E-4150-81C1-44FC71BD6B4C}"/>
              </a:ext>
            </a:extLst>
          </p:cNvPr>
          <p:cNvSpPr>
            <a:spLocks noGrp="1"/>
          </p:cNvSpPr>
          <p:nvPr>
            <p:ph sz="half" idx="2"/>
          </p:nvPr>
        </p:nvSpPr>
        <p:spPr>
          <a:xfrm>
            <a:off x="3124200" y="1600200"/>
            <a:ext cx="5877560" cy="4530725"/>
          </a:xfrm>
        </p:spPr>
        <p:txBody>
          <a:bodyPr/>
          <a:lstStyle/>
          <a:p>
            <a:pPr algn="just"/>
            <a:r>
              <a:rPr lang="en-US" dirty="0"/>
              <a:t>“In the year 1918, when God destroys the churches wholesale and the church members by millions, it shall be that any that escape shall come to the works of Pastor Russell to learn the meaning of the downfall of Christianity.”</a:t>
            </a:r>
          </a:p>
          <a:p>
            <a:pPr algn="just"/>
            <a:r>
              <a:rPr lang="en-US" i="1" dirty="0">
                <a:solidFill>
                  <a:srgbClr val="FFC000"/>
                </a:solidFill>
              </a:rPr>
              <a:t>The Finished Mystery (Studies in Scripture)</a:t>
            </a:r>
            <a:r>
              <a:rPr lang="en-US" dirty="0"/>
              <a:t>, Volume VII, page 485</a:t>
            </a:r>
            <a:endParaRPr lang="en-US" i="1" dirty="0"/>
          </a:p>
        </p:txBody>
      </p:sp>
    </p:spTree>
    <p:extLst>
      <p:ext uri="{BB962C8B-B14F-4D97-AF65-F5344CB8AC3E}">
        <p14:creationId xmlns:p14="http://schemas.microsoft.com/office/powerpoint/2010/main" val="1109598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E982-E64C-47B2-9E65-41EFAB5372A7}"/>
              </a:ext>
            </a:extLst>
          </p:cNvPr>
          <p:cNvSpPr>
            <a:spLocks noGrp="1"/>
          </p:cNvSpPr>
          <p:nvPr>
            <p:ph type="title"/>
          </p:nvPr>
        </p:nvSpPr>
        <p:spPr/>
        <p:txBody>
          <a:bodyPr/>
          <a:lstStyle/>
          <a:p>
            <a:r>
              <a:rPr lang="en-US" dirty="0"/>
              <a:t>1925 in JW Eschatology</a:t>
            </a:r>
          </a:p>
        </p:txBody>
      </p:sp>
      <p:sp>
        <p:nvSpPr>
          <p:cNvPr id="3" name="Content Placeholder 2">
            <a:extLst>
              <a:ext uri="{FF2B5EF4-FFF2-40B4-BE49-F238E27FC236}">
                <a16:creationId xmlns:a16="http://schemas.microsoft.com/office/drawing/2014/main" id="{EF69765C-30A3-4ED4-9B8F-E843E25BE0C9}"/>
              </a:ext>
            </a:extLst>
          </p:cNvPr>
          <p:cNvSpPr>
            <a:spLocks noGrp="1"/>
          </p:cNvSpPr>
          <p:nvPr>
            <p:ph idx="1"/>
          </p:nvPr>
        </p:nvSpPr>
        <p:spPr>
          <a:xfrm>
            <a:off x="228600" y="1420813"/>
            <a:ext cx="8686800" cy="5159374"/>
          </a:xfrm>
        </p:spPr>
        <p:txBody>
          <a:bodyPr/>
          <a:lstStyle/>
          <a:p>
            <a:pPr algn="just"/>
            <a:r>
              <a:rPr lang="en-US" sz="2800" dirty="0"/>
              <a:t>In 1920, the Watchtower Society published Judge Rutherford’s booklet, </a:t>
            </a:r>
            <a:r>
              <a:rPr lang="en-US" sz="2800" i="1" dirty="0"/>
              <a:t>Millions Now Living Will Never Die</a:t>
            </a:r>
            <a:r>
              <a:rPr lang="en-US" sz="2800" dirty="0"/>
              <a:t>.  On September 25, 1920, Rutherford began a public lecture program called the “Millions Campaign.”</a:t>
            </a:r>
          </a:p>
          <a:p>
            <a:pPr algn="just"/>
            <a:r>
              <a:rPr lang="en-US" sz="2800" dirty="0"/>
              <a:t>“We may confidently expect that 1925 will mark the return of Abraham, Isaac, and Jacob and the faithful prophets of old, particularly those named by the Apostle in Hebrews chapter eleven, to the condition of human perfection.”</a:t>
            </a:r>
          </a:p>
          <a:p>
            <a:pPr algn="just"/>
            <a:r>
              <a:rPr lang="en-US" sz="2800" i="1" dirty="0">
                <a:solidFill>
                  <a:srgbClr val="FFC000"/>
                </a:solidFill>
              </a:rPr>
              <a:t>Millions Now Living Will Never Die!</a:t>
            </a:r>
            <a:r>
              <a:rPr lang="en-US" sz="2800" dirty="0"/>
              <a:t>, pages 89-90</a:t>
            </a:r>
            <a:endParaRPr lang="en-US" sz="2800" i="1" dirty="0"/>
          </a:p>
        </p:txBody>
      </p:sp>
    </p:spTree>
    <p:extLst>
      <p:ext uri="{BB962C8B-B14F-4D97-AF65-F5344CB8AC3E}">
        <p14:creationId xmlns:p14="http://schemas.microsoft.com/office/powerpoint/2010/main" val="1560536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E982-E64C-47B2-9E65-41EFAB5372A7}"/>
              </a:ext>
            </a:extLst>
          </p:cNvPr>
          <p:cNvSpPr>
            <a:spLocks noGrp="1"/>
          </p:cNvSpPr>
          <p:nvPr>
            <p:ph type="title"/>
          </p:nvPr>
        </p:nvSpPr>
        <p:spPr/>
        <p:txBody>
          <a:bodyPr/>
          <a:lstStyle/>
          <a:p>
            <a:r>
              <a:rPr lang="en-US" dirty="0"/>
              <a:t>1975 in JW Eschatology</a:t>
            </a:r>
          </a:p>
        </p:txBody>
      </p:sp>
      <p:sp>
        <p:nvSpPr>
          <p:cNvPr id="3" name="Content Placeholder 2">
            <a:extLst>
              <a:ext uri="{FF2B5EF4-FFF2-40B4-BE49-F238E27FC236}">
                <a16:creationId xmlns:a16="http://schemas.microsoft.com/office/drawing/2014/main" id="{EF69765C-30A3-4ED4-9B8F-E843E25BE0C9}"/>
              </a:ext>
            </a:extLst>
          </p:cNvPr>
          <p:cNvSpPr>
            <a:spLocks noGrp="1"/>
          </p:cNvSpPr>
          <p:nvPr>
            <p:ph idx="1"/>
          </p:nvPr>
        </p:nvSpPr>
        <p:spPr>
          <a:xfrm>
            <a:off x="228600" y="1371600"/>
            <a:ext cx="8686800" cy="5208587"/>
          </a:xfrm>
        </p:spPr>
        <p:txBody>
          <a:bodyPr/>
          <a:lstStyle/>
          <a:p>
            <a:pPr algn="just"/>
            <a:r>
              <a:rPr lang="en-US" sz="2800" dirty="0"/>
              <a:t>In the summer of 1966, Fred Franz published a book entitled </a:t>
            </a:r>
            <a:r>
              <a:rPr lang="en-US" sz="2800" i="1" dirty="0"/>
              <a:t>Life Everlasting in Freedom of the Sons of God</a:t>
            </a:r>
            <a:r>
              <a:rPr lang="en-US" sz="2800" dirty="0"/>
              <a:t>.  Franz wrote on page 28, “According to this trustworthy Bible chronology (Ussher’s), six thousand years from man’s creation will end in 1975, and the seventh period of a thousand years of human history will begin in the fall of 1975 C.E.”</a:t>
            </a:r>
          </a:p>
          <a:p>
            <a:pPr algn="just"/>
            <a:r>
              <a:rPr lang="en-US" sz="2800" dirty="0"/>
              <a:t>On February 10, 1975, VP Franz spoke to over 20,000 JW’s at the Los Angeles Sports Arena.  Franz said that 6,000 years of human history would definitely end at sundown, September 5, 1975.</a:t>
            </a:r>
          </a:p>
        </p:txBody>
      </p:sp>
    </p:spTree>
    <p:extLst>
      <p:ext uri="{BB962C8B-B14F-4D97-AF65-F5344CB8AC3E}">
        <p14:creationId xmlns:p14="http://schemas.microsoft.com/office/powerpoint/2010/main" val="1871424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FE42-44A0-46CB-BE34-8EFEE898063C}"/>
              </a:ext>
            </a:extLst>
          </p:cNvPr>
          <p:cNvSpPr>
            <a:spLocks noGrp="1"/>
          </p:cNvSpPr>
          <p:nvPr>
            <p:ph type="title"/>
          </p:nvPr>
        </p:nvSpPr>
        <p:spPr/>
        <p:txBody>
          <a:bodyPr/>
          <a:lstStyle/>
          <a:p>
            <a:r>
              <a:rPr lang="en-US" dirty="0"/>
              <a:t>Distinctive JW Beliefs</a:t>
            </a:r>
          </a:p>
        </p:txBody>
      </p:sp>
      <p:pic>
        <p:nvPicPr>
          <p:cNvPr id="6" name="Picture 5">
            <a:extLst>
              <a:ext uri="{FF2B5EF4-FFF2-40B4-BE49-F238E27FC236}">
                <a16:creationId xmlns:a16="http://schemas.microsoft.com/office/drawing/2014/main" id="{58D9C0F6-C4B9-4920-92E3-75D97E0829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889" b="20000"/>
          <a:stretch/>
        </p:blipFill>
        <p:spPr>
          <a:xfrm>
            <a:off x="457200" y="1420813"/>
            <a:ext cx="3179618" cy="2590800"/>
          </a:xfrm>
          <a:prstGeom prst="rect">
            <a:avLst/>
          </a:prstGeom>
        </p:spPr>
      </p:pic>
      <p:pic>
        <p:nvPicPr>
          <p:cNvPr id="8" name="Picture 7">
            <a:extLst>
              <a:ext uri="{FF2B5EF4-FFF2-40B4-BE49-F238E27FC236}">
                <a16:creationId xmlns:a16="http://schemas.microsoft.com/office/drawing/2014/main" id="{F0D16BD5-BDE5-4754-AFFC-65BE1A2FECB2}"/>
              </a:ext>
            </a:extLst>
          </p:cNvPr>
          <p:cNvPicPr>
            <a:picLocks noChangeAspect="1"/>
          </p:cNvPicPr>
          <p:nvPr/>
        </p:nvPicPr>
        <p:blipFill rotWithShape="1">
          <a:blip r:embed="rId3">
            <a:extLst>
              <a:ext uri="{28A0092B-C50C-407E-A947-70E740481C1C}">
                <a14:useLocalDpi xmlns:a14="http://schemas.microsoft.com/office/drawing/2010/main" val="0"/>
              </a:ext>
            </a:extLst>
          </a:blip>
          <a:srcRect l="16000" r="14000"/>
          <a:stretch/>
        </p:blipFill>
        <p:spPr>
          <a:xfrm>
            <a:off x="3124200" y="3810000"/>
            <a:ext cx="3179618" cy="2688029"/>
          </a:xfrm>
          <a:prstGeom prst="rect">
            <a:avLst/>
          </a:prstGeom>
        </p:spPr>
      </p:pic>
      <p:pic>
        <p:nvPicPr>
          <p:cNvPr id="10" name="Picture 9">
            <a:extLst>
              <a:ext uri="{FF2B5EF4-FFF2-40B4-BE49-F238E27FC236}">
                <a16:creationId xmlns:a16="http://schemas.microsoft.com/office/drawing/2014/main" id="{E16EF3FE-871F-4FB1-AECB-EA6CF3653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425893"/>
            <a:ext cx="3048000" cy="2286000"/>
          </a:xfrm>
          <a:prstGeom prst="rect">
            <a:avLst/>
          </a:prstGeom>
        </p:spPr>
      </p:pic>
    </p:spTree>
    <p:extLst>
      <p:ext uri="{BB962C8B-B14F-4D97-AF65-F5344CB8AC3E}">
        <p14:creationId xmlns:p14="http://schemas.microsoft.com/office/powerpoint/2010/main" val="3807868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26CC9D-B9D3-4417-9CBA-C731C13388D9}"/>
              </a:ext>
            </a:extLst>
          </p:cNvPr>
          <p:cNvSpPr>
            <a:spLocks noGrp="1"/>
          </p:cNvSpPr>
          <p:nvPr>
            <p:ph type="title"/>
          </p:nvPr>
        </p:nvSpPr>
        <p:spPr/>
        <p:txBody>
          <a:bodyPr/>
          <a:lstStyle/>
          <a:p>
            <a:r>
              <a:rPr lang="en-US" dirty="0"/>
              <a:t>Blood Transfusions</a:t>
            </a:r>
          </a:p>
        </p:txBody>
      </p:sp>
      <p:sp>
        <p:nvSpPr>
          <p:cNvPr id="4" name="Content Placeholder 3">
            <a:extLst>
              <a:ext uri="{FF2B5EF4-FFF2-40B4-BE49-F238E27FC236}">
                <a16:creationId xmlns:a16="http://schemas.microsoft.com/office/drawing/2014/main" id="{1B55B15D-1928-4662-AA8B-ECB046C6102E}"/>
              </a:ext>
            </a:extLst>
          </p:cNvPr>
          <p:cNvSpPr>
            <a:spLocks noGrp="1"/>
          </p:cNvSpPr>
          <p:nvPr>
            <p:ph idx="1"/>
          </p:nvPr>
        </p:nvSpPr>
        <p:spPr>
          <a:xfrm>
            <a:off x="228600" y="1295400"/>
            <a:ext cx="8686800" cy="5181600"/>
          </a:xfrm>
        </p:spPr>
        <p:txBody>
          <a:bodyPr/>
          <a:lstStyle/>
          <a:p>
            <a:pPr algn="just"/>
            <a:r>
              <a:rPr lang="en-US" sz="2800" dirty="0"/>
              <a:t>Leviticus 17:12-14 – “Therefore I said to the children of Israel, ‘No one among you shall eat blood, nor shall any stranger who dwells among you eat blood.’  Whatever man of the children of Israel, or of the strangers who dwell among you, who hunts and catches any animal or bird that may be eaten, he shall pour out its blood and cover it with dust; for it is the life of all flesh.  Its blood sustains its life.  Therefore I said to the children of Israel, ‘You shall not eat the blood of any flesh, for the life of all flesh is its blood.  Whoever eats it shall be cut off.’”</a:t>
            </a:r>
          </a:p>
        </p:txBody>
      </p:sp>
    </p:spTree>
    <p:extLst>
      <p:ext uri="{BB962C8B-B14F-4D97-AF65-F5344CB8AC3E}">
        <p14:creationId xmlns:p14="http://schemas.microsoft.com/office/powerpoint/2010/main" val="1458827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1943-203D-478C-8BFE-F636E254867B}"/>
              </a:ext>
            </a:extLst>
          </p:cNvPr>
          <p:cNvSpPr>
            <a:spLocks noGrp="1"/>
          </p:cNvSpPr>
          <p:nvPr>
            <p:ph type="title"/>
          </p:nvPr>
        </p:nvSpPr>
        <p:spPr/>
        <p:txBody>
          <a:bodyPr/>
          <a:lstStyle/>
          <a:p>
            <a:r>
              <a:rPr lang="en-US" dirty="0"/>
              <a:t>Blood Transfusions</a:t>
            </a:r>
          </a:p>
        </p:txBody>
      </p:sp>
      <p:sp>
        <p:nvSpPr>
          <p:cNvPr id="3" name="Content Placeholder 2">
            <a:extLst>
              <a:ext uri="{FF2B5EF4-FFF2-40B4-BE49-F238E27FC236}">
                <a16:creationId xmlns:a16="http://schemas.microsoft.com/office/drawing/2014/main" id="{A570625F-35E5-44DD-845A-5B3A60CF7E21}"/>
              </a:ext>
            </a:extLst>
          </p:cNvPr>
          <p:cNvSpPr>
            <a:spLocks noGrp="1"/>
          </p:cNvSpPr>
          <p:nvPr>
            <p:ph idx="1"/>
          </p:nvPr>
        </p:nvSpPr>
        <p:spPr>
          <a:xfrm>
            <a:off x="304800" y="1295400"/>
            <a:ext cx="8610600" cy="5284787"/>
          </a:xfrm>
        </p:spPr>
        <p:txBody>
          <a:bodyPr/>
          <a:lstStyle/>
          <a:p>
            <a:pPr algn="just"/>
            <a:r>
              <a:rPr lang="en-US" sz="2800" dirty="0"/>
              <a:t>Blood transfusion refusals began in 1945.</a:t>
            </a:r>
          </a:p>
          <a:p>
            <a:pPr algn="just"/>
            <a:r>
              <a:rPr lang="en-US" sz="2800" dirty="0"/>
              <a:t>“The society argued that accepting a transfusion was tantamount to eating blood.”  </a:t>
            </a:r>
            <a:r>
              <a:rPr lang="en-US" sz="2800" i="1" dirty="0">
                <a:solidFill>
                  <a:srgbClr val="FFC000"/>
                </a:solidFill>
              </a:rPr>
              <a:t>Apocalypse Denied</a:t>
            </a:r>
            <a:r>
              <a:rPr lang="en-US" sz="2800" dirty="0"/>
              <a:t>, page 284</a:t>
            </a:r>
          </a:p>
          <a:p>
            <a:pPr algn="just"/>
            <a:r>
              <a:rPr lang="en-US" sz="2800" dirty="0"/>
              <a:t>Other verses include Genesis 9:3-4; Deuteronomy 12:23-25; Leviticus 7:26-27; Acts 15:28-29.</a:t>
            </a:r>
          </a:p>
          <a:p>
            <a:pPr algn="just"/>
            <a:r>
              <a:rPr lang="en-US" sz="2800" dirty="0"/>
              <a:t>All of these verses prohibit the eating of animal blood, not the use of human blood for medical reasons.  Remember Mark 7:15.</a:t>
            </a:r>
          </a:p>
          <a:p>
            <a:pPr algn="just"/>
            <a:r>
              <a:rPr lang="en-US" sz="2800" dirty="0"/>
              <a:t>Interestingly, Orthodox Jews don’t refuse blood transfusions.</a:t>
            </a:r>
          </a:p>
        </p:txBody>
      </p:sp>
    </p:spTree>
    <p:extLst>
      <p:ext uri="{BB962C8B-B14F-4D97-AF65-F5344CB8AC3E}">
        <p14:creationId xmlns:p14="http://schemas.microsoft.com/office/powerpoint/2010/main" val="4035532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6796-B186-408F-8427-1E28769AE07D}"/>
              </a:ext>
            </a:extLst>
          </p:cNvPr>
          <p:cNvSpPr>
            <a:spLocks noGrp="1"/>
          </p:cNvSpPr>
          <p:nvPr>
            <p:ph type="title"/>
          </p:nvPr>
        </p:nvSpPr>
        <p:spPr/>
        <p:txBody>
          <a:bodyPr/>
          <a:lstStyle/>
          <a:p>
            <a:r>
              <a:rPr lang="en-US" dirty="0"/>
              <a:t>Blood Transfusions</a:t>
            </a:r>
          </a:p>
        </p:txBody>
      </p:sp>
      <p:sp>
        <p:nvSpPr>
          <p:cNvPr id="3" name="Content Placeholder 2">
            <a:extLst>
              <a:ext uri="{FF2B5EF4-FFF2-40B4-BE49-F238E27FC236}">
                <a16:creationId xmlns:a16="http://schemas.microsoft.com/office/drawing/2014/main" id="{9D11052C-DA97-495E-86B7-A1B4CAB6551B}"/>
              </a:ext>
            </a:extLst>
          </p:cNvPr>
          <p:cNvSpPr>
            <a:spLocks noGrp="1"/>
          </p:cNvSpPr>
          <p:nvPr>
            <p:ph sz="half" idx="1"/>
          </p:nvPr>
        </p:nvSpPr>
        <p:spPr>
          <a:xfrm>
            <a:off x="228600" y="1295400"/>
            <a:ext cx="4495800" cy="5284787"/>
          </a:xfrm>
        </p:spPr>
        <p:txBody>
          <a:bodyPr/>
          <a:lstStyle/>
          <a:p>
            <a:pPr algn="just"/>
            <a:r>
              <a:rPr lang="en-US" sz="2800" dirty="0"/>
              <a:t>“How could the Bible have been referring to this lifesaving medical procedure of blood transfusion, given that it didn’t even become possible until thousands of years after the Bible was written?”  </a:t>
            </a:r>
            <a:r>
              <a:rPr lang="en-US" sz="2800" i="1" dirty="0">
                <a:solidFill>
                  <a:srgbClr val="FFC000"/>
                </a:solidFill>
              </a:rPr>
              <a:t>Getting Through to Jehovah’s Witnesses</a:t>
            </a:r>
            <a:r>
              <a:rPr lang="en-US" sz="2800" dirty="0"/>
              <a:t>, page 277</a:t>
            </a:r>
          </a:p>
        </p:txBody>
      </p:sp>
      <p:pic>
        <p:nvPicPr>
          <p:cNvPr id="6" name="Content Placeholder 5">
            <a:extLst>
              <a:ext uri="{FF2B5EF4-FFF2-40B4-BE49-F238E27FC236}">
                <a16:creationId xmlns:a16="http://schemas.microsoft.com/office/drawing/2014/main" id="{3448D77F-843A-496A-A1BE-248AD4C6EC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9196" y="1295400"/>
            <a:ext cx="3693804" cy="2185377"/>
          </a:xfrm>
        </p:spPr>
      </p:pic>
      <p:pic>
        <p:nvPicPr>
          <p:cNvPr id="8" name="Picture 7">
            <a:extLst>
              <a:ext uri="{FF2B5EF4-FFF2-40B4-BE49-F238E27FC236}">
                <a16:creationId xmlns:a16="http://schemas.microsoft.com/office/drawing/2014/main" id="{68EB99FD-AB09-4FE2-A221-ED0F107A7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14" b="5714"/>
          <a:stretch/>
        </p:blipFill>
        <p:spPr>
          <a:xfrm>
            <a:off x="5034673" y="3886200"/>
            <a:ext cx="3728327" cy="2362200"/>
          </a:xfrm>
          <a:prstGeom prst="rect">
            <a:avLst/>
          </a:prstGeom>
        </p:spPr>
      </p:pic>
    </p:spTree>
    <p:extLst>
      <p:ext uri="{BB962C8B-B14F-4D97-AF65-F5344CB8AC3E}">
        <p14:creationId xmlns:p14="http://schemas.microsoft.com/office/powerpoint/2010/main" val="586166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61D4-6484-453A-BC35-2FE8EB1F08E2}"/>
              </a:ext>
            </a:extLst>
          </p:cNvPr>
          <p:cNvSpPr>
            <a:spLocks noGrp="1"/>
          </p:cNvSpPr>
          <p:nvPr>
            <p:ph type="title"/>
          </p:nvPr>
        </p:nvSpPr>
        <p:spPr/>
        <p:txBody>
          <a:bodyPr/>
          <a:lstStyle/>
          <a:p>
            <a:r>
              <a:rPr lang="en-US" dirty="0"/>
              <a:t>JW’s and Communion</a:t>
            </a:r>
          </a:p>
        </p:txBody>
      </p:sp>
      <p:sp>
        <p:nvSpPr>
          <p:cNvPr id="5" name="Content Placeholder 4">
            <a:extLst>
              <a:ext uri="{FF2B5EF4-FFF2-40B4-BE49-F238E27FC236}">
                <a16:creationId xmlns:a16="http://schemas.microsoft.com/office/drawing/2014/main" id="{E09EF5E4-18BB-4D58-8B47-63159004EE81}"/>
              </a:ext>
            </a:extLst>
          </p:cNvPr>
          <p:cNvSpPr>
            <a:spLocks noGrp="1"/>
          </p:cNvSpPr>
          <p:nvPr>
            <p:ph idx="1"/>
          </p:nvPr>
        </p:nvSpPr>
        <p:spPr>
          <a:xfrm>
            <a:off x="228600" y="1371600"/>
            <a:ext cx="8686800" cy="5208587"/>
          </a:xfrm>
        </p:spPr>
        <p:txBody>
          <a:bodyPr/>
          <a:lstStyle/>
          <a:p>
            <a:pPr algn="just"/>
            <a:r>
              <a:rPr lang="en-US" sz="2700" dirty="0"/>
              <a:t>JW’s observe communion only once a year at special “Memorial Services” at the time of the Jewish Passover date.  The next Memorial Service is Tuesday, April 7, 2020.</a:t>
            </a:r>
          </a:p>
          <a:p>
            <a:pPr algn="just"/>
            <a:r>
              <a:rPr lang="en-US" sz="2700" dirty="0"/>
              <a:t>“Who, then, may properly partake of the Memorial emblems of the bread and wine?  Those of the ‘other sheep’ class are not in the new covenant and so do not partake.”  </a:t>
            </a:r>
            <a:r>
              <a:rPr lang="en-US" sz="2700" i="1" dirty="0">
                <a:solidFill>
                  <a:srgbClr val="FFC000"/>
                </a:solidFill>
              </a:rPr>
              <a:t>The Watchtower</a:t>
            </a:r>
            <a:r>
              <a:rPr lang="en-US" sz="2700" dirty="0"/>
              <a:t>, February 15, 1986, pages 14-15</a:t>
            </a:r>
          </a:p>
          <a:p>
            <a:pPr algn="just"/>
            <a:r>
              <a:rPr lang="en-US" sz="2700" dirty="0"/>
              <a:t>“This accounts for the vast majority of the Jehovah’s Witnesses being observers not partakers.”</a:t>
            </a:r>
          </a:p>
        </p:txBody>
      </p:sp>
    </p:spTree>
    <p:extLst>
      <p:ext uri="{BB962C8B-B14F-4D97-AF65-F5344CB8AC3E}">
        <p14:creationId xmlns:p14="http://schemas.microsoft.com/office/powerpoint/2010/main" val="2399728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9A73E-BF6B-4707-82C8-8A5008150BD3}"/>
              </a:ext>
            </a:extLst>
          </p:cNvPr>
          <p:cNvSpPr>
            <a:spLocks noGrp="1"/>
          </p:cNvSpPr>
          <p:nvPr>
            <p:ph type="title"/>
          </p:nvPr>
        </p:nvSpPr>
        <p:spPr/>
        <p:txBody>
          <a:bodyPr/>
          <a:lstStyle/>
          <a:p>
            <a:r>
              <a:rPr lang="en-US" dirty="0"/>
              <a:t>Communion</a:t>
            </a:r>
          </a:p>
        </p:txBody>
      </p:sp>
      <p:pic>
        <p:nvPicPr>
          <p:cNvPr id="8" name="Content Placeholder 7">
            <a:extLst>
              <a:ext uri="{FF2B5EF4-FFF2-40B4-BE49-F238E27FC236}">
                <a16:creationId xmlns:a16="http://schemas.microsoft.com/office/drawing/2014/main" id="{EEFF8022-2AD7-47AC-8DEF-48E659AF30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2286000"/>
            <a:ext cx="2849246" cy="2136935"/>
          </a:xfrm>
        </p:spPr>
      </p:pic>
      <p:sp>
        <p:nvSpPr>
          <p:cNvPr id="6" name="Content Placeholder 5">
            <a:extLst>
              <a:ext uri="{FF2B5EF4-FFF2-40B4-BE49-F238E27FC236}">
                <a16:creationId xmlns:a16="http://schemas.microsoft.com/office/drawing/2014/main" id="{F37143AE-A273-4A4D-8051-CEAF1AFD4A33}"/>
              </a:ext>
            </a:extLst>
          </p:cNvPr>
          <p:cNvSpPr>
            <a:spLocks noGrp="1"/>
          </p:cNvSpPr>
          <p:nvPr>
            <p:ph sz="half" idx="2"/>
          </p:nvPr>
        </p:nvSpPr>
        <p:spPr>
          <a:xfrm>
            <a:off x="3048000" y="1420812"/>
            <a:ext cx="5867400" cy="5056187"/>
          </a:xfrm>
        </p:spPr>
        <p:txBody>
          <a:bodyPr/>
          <a:lstStyle/>
          <a:p>
            <a:pPr algn="just"/>
            <a:r>
              <a:rPr lang="en-US" dirty="0"/>
              <a:t>David Reed, using JW statistics, reports that in 1994, 12,200,000 attended the memorial service worldwide, but only 8,617 partook of communion.  These were “primarily elderly JWs baptized before the year 1935.  The bread and the cup are passed up and down the aisles with </a:t>
            </a:r>
            <a:r>
              <a:rPr lang="en-US" i="1" dirty="0"/>
              <a:t>no one taking communion.”   </a:t>
            </a:r>
            <a:r>
              <a:rPr lang="en-US" i="1" dirty="0">
                <a:solidFill>
                  <a:srgbClr val="FFC000"/>
                </a:solidFill>
              </a:rPr>
              <a:t>Answering Jehovah’s Witnesses</a:t>
            </a:r>
            <a:r>
              <a:rPr lang="en-US" dirty="0"/>
              <a:t>, page 84</a:t>
            </a:r>
          </a:p>
        </p:txBody>
      </p:sp>
    </p:spTree>
    <p:extLst>
      <p:ext uri="{BB962C8B-B14F-4D97-AF65-F5344CB8AC3E}">
        <p14:creationId xmlns:p14="http://schemas.microsoft.com/office/powerpoint/2010/main" val="4195662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7DBB81-2092-41C6-B1FA-6338A1C961B7}"/>
              </a:ext>
            </a:extLst>
          </p:cNvPr>
          <p:cNvSpPr>
            <a:spLocks noGrp="1"/>
          </p:cNvSpPr>
          <p:nvPr>
            <p:ph type="title"/>
          </p:nvPr>
        </p:nvSpPr>
        <p:spPr/>
        <p:txBody>
          <a:bodyPr/>
          <a:lstStyle/>
          <a:p>
            <a:r>
              <a:rPr lang="en-US" dirty="0"/>
              <a:t>Hell-Death-Soul Sleep</a:t>
            </a:r>
          </a:p>
        </p:txBody>
      </p:sp>
      <p:sp>
        <p:nvSpPr>
          <p:cNvPr id="6" name="Content Placeholder 5">
            <a:extLst>
              <a:ext uri="{FF2B5EF4-FFF2-40B4-BE49-F238E27FC236}">
                <a16:creationId xmlns:a16="http://schemas.microsoft.com/office/drawing/2014/main" id="{3CB75FCC-F279-4835-817B-B8F9376540D8}"/>
              </a:ext>
            </a:extLst>
          </p:cNvPr>
          <p:cNvSpPr>
            <a:spLocks noGrp="1"/>
          </p:cNvSpPr>
          <p:nvPr>
            <p:ph idx="1"/>
          </p:nvPr>
        </p:nvSpPr>
        <p:spPr>
          <a:xfrm>
            <a:off x="228600" y="1295400"/>
            <a:ext cx="8686800" cy="5181600"/>
          </a:xfrm>
        </p:spPr>
        <p:txBody>
          <a:bodyPr/>
          <a:lstStyle/>
          <a:p>
            <a:pPr algn="just"/>
            <a:r>
              <a:rPr lang="en-US" sz="2800" dirty="0"/>
              <a:t>Russell’s parents, Joseph and Eliza, were “deeply religious” Presbyterians.  Around 1868-1869, he was “deeply shaken” by the teaching on hell.</a:t>
            </a:r>
          </a:p>
          <a:p>
            <a:pPr algn="just"/>
            <a:r>
              <a:rPr lang="en-US" sz="2800" dirty="0"/>
              <a:t>He couldn’t understand “how an all-loving God could punish sinners with the infinite torments of hellfire.”  </a:t>
            </a:r>
            <a:r>
              <a:rPr lang="en-US" sz="2800" i="1" dirty="0">
                <a:solidFill>
                  <a:srgbClr val="FFC000"/>
                </a:solidFill>
              </a:rPr>
              <a:t>Apocalypse Denied</a:t>
            </a:r>
            <a:r>
              <a:rPr lang="en-US" sz="2800" dirty="0"/>
              <a:t>, page 14</a:t>
            </a:r>
          </a:p>
          <a:p>
            <a:pPr algn="just"/>
            <a:r>
              <a:rPr lang="en-US" sz="2800" dirty="0"/>
              <a:t>He rejected the Bible’s teaching on hell – It does not “teach the terrible doctrine of eternal torment.”  </a:t>
            </a:r>
            <a:r>
              <a:rPr lang="en-US" sz="2800" i="1" dirty="0">
                <a:solidFill>
                  <a:srgbClr val="FFC000"/>
                </a:solidFill>
              </a:rPr>
              <a:t>Official Watchtower Biography</a:t>
            </a:r>
            <a:r>
              <a:rPr lang="en-US" sz="2800" dirty="0"/>
              <a:t>, page 2</a:t>
            </a:r>
          </a:p>
          <a:p>
            <a:pPr algn="just"/>
            <a:r>
              <a:rPr lang="en-US" sz="2800" dirty="0"/>
              <a:t>At death, only JW’s enter into soul sleep.  All unbelievers are annihilated.</a:t>
            </a:r>
          </a:p>
        </p:txBody>
      </p:sp>
    </p:spTree>
    <p:extLst>
      <p:ext uri="{BB962C8B-B14F-4D97-AF65-F5344CB8AC3E}">
        <p14:creationId xmlns:p14="http://schemas.microsoft.com/office/powerpoint/2010/main" val="123291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0B08-8D51-4AFF-A01F-3EEB774A25F4}"/>
              </a:ext>
            </a:extLst>
          </p:cNvPr>
          <p:cNvSpPr>
            <a:spLocks noGrp="1"/>
          </p:cNvSpPr>
          <p:nvPr>
            <p:ph type="title"/>
          </p:nvPr>
        </p:nvSpPr>
        <p:spPr/>
        <p:txBody>
          <a:bodyPr/>
          <a:lstStyle/>
          <a:p>
            <a:r>
              <a:rPr lang="en-US" dirty="0"/>
              <a:t>How JW’s See Themselves</a:t>
            </a:r>
          </a:p>
        </p:txBody>
      </p:sp>
      <p:sp>
        <p:nvSpPr>
          <p:cNvPr id="3" name="Content Placeholder 2">
            <a:extLst>
              <a:ext uri="{FF2B5EF4-FFF2-40B4-BE49-F238E27FC236}">
                <a16:creationId xmlns:a16="http://schemas.microsoft.com/office/drawing/2014/main" id="{8BD33FFC-9B0C-4C47-9D00-0558DC3E316D}"/>
              </a:ext>
            </a:extLst>
          </p:cNvPr>
          <p:cNvSpPr>
            <a:spLocks noGrp="1"/>
          </p:cNvSpPr>
          <p:nvPr>
            <p:ph idx="1"/>
          </p:nvPr>
        </p:nvSpPr>
        <p:spPr>
          <a:xfrm>
            <a:off x="266700" y="1295400"/>
            <a:ext cx="8610600" cy="5284787"/>
          </a:xfrm>
        </p:spPr>
        <p:txBody>
          <a:bodyPr/>
          <a:lstStyle/>
          <a:p>
            <a:pPr algn="just"/>
            <a:r>
              <a:rPr lang="en-US" sz="2800" dirty="0"/>
              <a:t>We can never reject the teachings or beliefs of “God’s only organization” because that would make us apostates (traitors).  We should be disfellowshipped if we do so.</a:t>
            </a:r>
          </a:p>
          <a:p>
            <a:pPr algn="just"/>
            <a:r>
              <a:rPr lang="en-US" sz="2800" dirty="0"/>
              <a:t>Only JW’s will escape from Armageddon.  All others will be destroyed.</a:t>
            </a:r>
          </a:p>
          <a:p>
            <a:pPr algn="just"/>
            <a:r>
              <a:rPr lang="en-US" sz="2800" dirty="0"/>
              <a:t>Only JW’s will inherit the paradise earth.</a:t>
            </a:r>
          </a:p>
          <a:p>
            <a:pPr algn="just"/>
            <a:r>
              <a:rPr lang="en-US" sz="2800" dirty="0"/>
              <a:t>I am the teacher – I’m the only one with the truth – so I must go door to door and teach all the lost people, especially Christians, what the Bible is really teaching.</a:t>
            </a:r>
          </a:p>
        </p:txBody>
      </p:sp>
    </p:spTree>
    <p:extLst>
      <p:ext uri="{BB962C8B-B14F-4D97-AF65-F5344CB8AC3E}">
        <p14:creationId xmlns:p14="http://schemas.microsoft.com/office/powerpoint/2010/main" val="1019811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A7B8-C1B6-4AD6-9231-8C0F2A0A871B}"/>
              </a:ext>
            </a:extLst>
          </p:cNvPr>
          <p:cNvSpPr>
            <a:spLocks noGrp="1"/>
          </p:cNvSpPr>
          <p:nvPr>
            <p:ph type="title"/>
          </p:nvPr>
        </p:nvSpPr>
        <p:spPr/>
        <p:txBody>
          <a:bodyPr/>
          <a:lstStyle/>
          <a:p>
            <a:r>
              <a:rPr lang="en-US" dirty="0"/>
              <a:t>Hell-Death-Soul Sleep</a:t>
            </a:r>
          </a:p>
        </p:txBody>
      </p:sp>
      <p:sp>
        <p:nvSpPr>
          <p:cNvPr id="3" name="Content Placeholder 2">
            <a:extLst>
              <a:ext uri="{FF2B5EF4-FFF2-40B4-BE49-F238E27FC236}">
                <a16:creationId xmlns:a16="http://schemas.microsoft.com/office/drawing/2014/main" id="{FD3599E5-12C4-41AB-A00D-58B78186E907}"/>
              </a:ext>
            </a:extLst>
          </p:cNvPr>
          <p:cNvSpPr>
            <a:spLocks noGrp="1"/>
          </p:cNvSpPr>
          <p:nvPr>
            <p:ph idx="1"/>
          </p:nvPr>
        </p:nvSpPr>
        <p:spPr>
          <a:xfrm>
            <a:off x="228600" y="1219200"/>
            <a:ext cx="8686800" cy="5360987"/>
          </a:xfrm>
        </p:spPr>
        <p:txBody>
          <a:bodyPr/>
          <a:lstStyle/>
          <a:p>
            <a:pPr algn="just"/>
            <a:r>
              <a:rPr lang="en-US" sz="2700" dirty="0"/>
              <a:t>Like the SDA church, JW’s believe in “soul sleep.”  “The state of unconsciousness into which the soul of the Christian passes at death (until the return of Christ).”  </a:t>
            </a:r>
            <a:r>
              <a:rPr lang="en-US" sz="2700" i="1" dirty="0">
                <a:solidFill>
                  <a:srgbClr val="FFC000"/>
                </a:solidFill>
              </a:rPr>
              <a:t>The Teachings of JW’s</a:t>
            </a:r>
            <a:r>
              <a:rPr lang="en-US" sz="2700" dirty="0"/>
              <a:t>, page 23</a:t>
            </a:r>
          </a:p>
          <a:p>
            <a:pPr algn="just"/>
            <a:r>
              <a:rPr lang="en-US" sz="2700" dirty="0"/>
              <a:t>Annihilationism – “There can be no punishment after death in the Jehovah’s Witness scheme of things because the dead cease to exist.  They are gone, vanished without a trace.  There is no soul or spirit remaining to experience punishment.”  </a:t>
            </a:r>
            <a:r>
              <a:rPr lang="en-US" sz="2700" i="1" dirty="0">
                <a:solidFill>
                  <a:srgbClr val="FFC000"/>
                </a:solidFill>
              </a:rPr>
              <a:t>Answering Jehovah’s Witnesses</a:t>
            </a:r>
            <a:r>
              <a:rPr lang="en-US" sz="2700" dirty="0"/>
              <a:t>, page 133</a:t>
            </a:r>
          </a:p>
          <a:p>
            <a:pPr algn="just"/>
            <a:r>
              <a:rPr lang="en-US" sz="2700" dirty="0"/>
              <a:t>The 144,000 go to heaven; the “great crowd” inherits a paradise earth; non-JW’s cease to exist.</a:t>
            </a:r>
          </a:p>
        </p:txBody>
      </p:sp>
    </p:spTree>
    <p:extLst>
      <p:ext uri="{BB962C8B-B14F-4D97-AF65-F5344CB8AC3E}">
        <p14:creationId xmlns:p14="http://schemas.microsoft.com/office/powerpoint/2010/main" val="3193734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ED1F0-CB63-474B-A0C6-DE7AED9F1400}"/>
              </a:ext>
            </a:extLst>
          </p:cNvPr>
          <p:cNvSpPr>
            <a:spLocks noGrp="1"/>
          </p:cNvSpPr>
          <p:nvPr>
            <p:ph type="title"/>
          </p:nvPr>
        </p:nvSpPr>
        <p:spPr/>
        <p:txBody>
          <a:bodyPr/>
          <a:lstStyle/>
          <a:p>
            <a:r>
              <a:rPr lang="en-US" sz="3200" dirty="0"/>
              <a:t>Revised New World Translation (RNWT)</a:t>
            </a:r>
          </a:p>
        </p:txBody>
      </p:sp>
      <p:pic>
        <p:nvPicPr>
          <p:cNvPr id="8" name="Content Placeholder 7">
            <a:extLst>
              <a:ext uri="{FF2B5EF4-FFF2-40B4-BE49-F238E27FC236}">
                <a16:creationId xmlns:a16="http://schemas.microsoft.com/office/drawing/2014/main" id="{10DECF3D-DCF4-4E05-B4D9-F7E63ED7601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0200" y="1592581"/>
            <a:ext cx="3179091" cy="2381250"/>
          </a:xfrm>
        </p:spPr>
      </p:pic>
      <p:pic>
        <p:nvPicPr>
          <p:cNvPr id="10" name="Content Placeholder 9">
            <a:extLst>
              <a:ext uri="{FF2B5EF4-FFF2-40B4-BE49-F238E27FC236}">
                <a16:creationId xmlns:a16="http://schemas.microsoft.com/office/drawing/2014/main" id="{7CDC154E-55B4-4B98-B0AE-CE6E08865855}"/>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87" t="3364" r="13000" b="7498"/>
          <a:stretch/>
        </p:blipFill>
        <p:spPr>
          <a:xfrm>
            <a:off x="6019800" y="1524000"/>
            <a:ext cx="2840966" cy="3962400"/>
          </a:xfrm>
        </p:spPr>
      </p:pic>
      <p:pic>
        <p:nvPicPr>
          <p:cNvPr id="12" name="Picture 11">
            <a:extLst>
              <a:ext uri="{FF2B5EF4-FFF2-40B4-BE49-F238E27FC236}">
                <a16:creationId xmlns:a16="http://schemas.microsoft.com/office/drawing/2014/main" id="{DB3634F2-863B-4359-8794-D02E19EBE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20" y="4074794"/>
            <a:ext cx="5562600" cy="2130123"/>
          </a:xfrm>
          <a:prstGeom prst="rect">
            <a:avLst/>
          </a:prstGeom>
        </p:spPr>
      </p:pic>
    </p:spTree>
    <p:extLst>
      <p:ext uri="{BB962C8B-B14F-4D97-AF65-F5344CB8AC3E}">
        <p14:creationId xmlns:p14="http://schemas.microsoft.com/office/powerpoint/2010/main" val="1901174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43401A-EFF4-4B42-BCBC-0F97F43AE9E1}"/>
              </a:ext>
            </a:extLst>
          </p:cNvPr>
          <p:cNvSpPr>
            <a:spLocks noGrp="1"/>
          </p:cNvSpPr>
          <p:nvPr>
            <p:ph type="title"/>
          </p:nvPr>
        </p:nvSpPr>
        <p:spPr/>
        <p:txBody>
          <a:bodyPr/>
          <a:lstStyle/>
          <a:p>
            <a:r>
              <a:rPr lang="en-US" dirty="0"/>
              <a:t>RNWT</a:t>
            </a:r>
          </a:p>
        </p:txBody>
      </p:sp>
      <p:sp>
        <p:nvSpPr>
          <p:cNvPr id="6" name="Content Placeholder 5">
            <a:extLst>
              <a:ext uri="{FF2B5EF4-FFF2-40B4-BE49-F238E27FC236}">
                <a16:creationId xmlns:a16="http://schemas.microsoft.com/office/drawing/2014/main" id="{2A23DED1-2D54-449E-A297-3B132213339F}"/>
              </a:ext>
            </a:extLst>
          </p:cNvPr>
          <p:cNvSpPr>
            <a:spLocks noGrp="1"/>
          </p:cNvSpPr>
          <p:nvPr>
            <p:ph idx="1"/>
          </p:nvPr>
        </p:nvSpPr>
        <p:spPr>
          <a:xfrm>
            <a:off x="228600" y="1295400"/>
            <a:ext cx="8686800" cy="5284787"/>
          </a:xfrm>
        </p:spPr>
        <p:txBody>
          <a:bodyPr/>
          <a:lstStyle/>
          <a:p>
            <a:pPr algn="just"/>
            <a:r>
              <a:rPr lang="en-US" sz="2800" dirty="0"/>
              <a:t>Up until 1950, the JW’s used the KJV.  In 1950, they published the NWNT, and in 1960, the NWOT.  Their complete version came out in 1961.</a:t>
            </a:r>
          </a:p>
          <a:p>
            <a:pPr algn="just"/>
            <a:r>
              <a:rPr lang="en-US" sz="2800" dirty="0"/>
              <a:t>The translation team was Knorr, Franz, Schroeder, </a:t>
            </a:r>
            <a:r>
              <a:rPr lang="en-US" sz="2800" dirty="0" err="1"/>
              <a:t>Gangas</a:t>
            </a:r>
            <a:r>
              <a:rPr lang="en-US" sz="2800" dirty="0"/>
              <a:t>, and </a:t>
            </a:r>
            <a:r>
              <a:rPr lang="en-US" sz="2800" dirty="0" err="1"/>
              <a:t>Menschel</a:t>
            </a:r>
            <a:r>
              <a:rPr lang="en-US" sz="2800" dirty="0"/>
              <a:t>.  None but Franz had any knowledge of Biblical languages, and Franz studied two years of biblical Greek, but never even completed an undergraduate degree.</a:t>
            </a:r>
          </a:p>
          <a:p>
            <a:pPr algn="just"/>
            <a:r>
              <a:rPr lang="en-US" sz="2800" dirty="0"/>
              <a:t>The NWT is now in 185 languages, and major revisions were made in 1984 and 2013.</a:t>
            </a:r>
          </a:p>
          <a:p>
            <a:pPr algn="just"/>
            <a:r>
              <a:rPr lang="en-US" sz="2800" dirty="0"/>
              <a:t>There are many books written against the NWT.</a:t>
            </a:r>
          </a:p>
        </p:txBody>
      </p:sp>
    </p:spTree>
    <p:extLst>
      <p:ext uri="{BB962C8B-B14F-4D97-AF65-F5344CB8AC3E}">
        <p14:creationId xmlns:p14="http://schemas.microsoft.com/office/powerpoint/2010/main" val="2712771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B6ED-FD19-440A-B7B4-3634983B2D9E}"/>
              </a:ext>
            </a:extLst>
          </p:cNvPr>
          <p:cNvSpPr>
            <a:spLocks noGrp="1"/>
          </p:cNvSpPr>
          <p:nvPr>
            <p:ph type="title"/>
          </p:nvPr>
        </p:nvSpPr>
        <p:spPr/>
        <p:txBody>
          <a:bodyPr/>
          <a:lstStyle/>
          <a:p>
            <a:r>
              <a:rPr lang="en-US" dirty="0"/>
              <a:t>RNWT</a:t>
            </a:r>
          </a:p>
        </p:txBody>
      </p:sp>
      <p:sp>
        <p:nvSpPr>
          <p:cNvPr id="3" name="Content Placeholder 2">
            <a:extLst>
              <a:ext uri="{FF2B5EF4-FFF2-40B4-BE49-F238E27FC236}">
                <a16:creationId xmlns:a16="http://schemas.microsoft.com/office/drawing/2014/main" id="{C76BA310-A5DE-4A6A-B49A-E67AE93F3C7D}"/>
              </a:ext>
            </a:extLst>
          </p:cNvPr>
          <p:cNvSpPr>
            <a:spLocks noGrp="1"/>
          </p:cNvSpPr>
          <p:nvPr>
            <p:ph idx="1"/>
          </p:nvPr>
        </p:nvSpPr>
        <p:spPr>
          <a:xfrm>
            <a:off x="152400" y="1295400"/>
            <a:ext cx="8839200" cy="5284787"/>
          </a:xfrm>
        </p:spPr>
        <p:txBody>
          <a:bodyPr/>
          <a:lstStyle/>
          <a:p>
            <a:pPr algn="just"/>
            <a:r>
              <a:rPr lang="en-US" sz="2700" dirty="0"/>
              <a:t>“Jehovah” is used 237 times in their NT.  Anywhere that the OT is quoted in the NT, anywhere that the “angel of the Lord,” or “word of the Lord,” or where Jesus might be considered God, is changed to “Jehovah.”</a:t>
            </a:r>
          </a:p>
          <a:p>
            <a:pPr algn="just"/>
            <a:r>
              <a:rPr lang="en-US" sz="2700" dirty="0"/>
              <a:t>Revelation 1:8 – “I am the Alpha and the Omega,</a:t>
            </a:r>
            <a:r>
              <a:rPr lang="en-US" sz="2700" i="1" dirty="0"/>
              <a:t> </a:t>
            </a:r>
            <a:r>
              <a:rPr lang="en-US" sz="2700" dirty="0"/>
              <a:t>says Jehovah</a:t>
            </a:r>
            <a:r>
              <a:rPr lang="en-US" sz="2700" b="1" dirty="0"/>
              <a:t> </a:t>
            </a:r>
            <a:r>
              <a:rPr lang="en-US" sz="2700" dirty="0"/>
              <a:t>God, the One who is and who was and who is coming, the Almighty.”</a:t>
            </a:r>
          </a:p>
          <a:p>
            <a:pPr algn="just"/>
            <a:r>
              <a:rPr lang="en-US" sz="2700" dirty="0"/>
              <a:t>Genesis 1:2 – “…God’s active force</a:t>
            </a:r>
            <a:r>
              <a:rPr lang="en-US" sz="2700" i="1" dirty="0"/>
              <a:t> </a:t>
            </a:r>
            <a:r>
              <a:rPr lang="en-US" sz="2700" dirty="0"/>
              <a:t>was moving about over the surface of the waters.”</a:t>
            </a:r>
          </a:p>
          <a:p>
            <a:pPr algn="just"/>
            <a:r>
              <a:rPr lang="en-US" sz="2700" dirty="0"/>
              <a:t>Mark 1:8 – “I baptized you with water, but he will baptize you with holy spirit.”  No “the” included.</a:t>
            </a:r>
          </a:p>
        </p:txBody>
      </p:sp>
    </p:spTree>
    <p:extLst>
      <p:ext uri="{BB962C8B-B14F-4D97-AF65-F5344CB8AC3E}">
        <p14:creationId xmlns:p14="http://schemas.microsoft.com/office/powerpoint/2010/main" val="245400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B6ED-FD19-440A-B7B4-3634983B2D9E}"/>
              </a:ext>
            </a:extLst>
          </p:cNvPr>
          <p:cNvSpPr>
            <a:spLocks noGrp="1"/>
          </p:cNvSpPr>
          <p:nvPr>
            <p:ph type="title"/>
          </p:nvPr>
        </p:nvSpPr>
        <p:spPr/>
        <p:txBody>
          <a:bodyPr/>
          <a:lstStyle/>
          <a:p>
            <a:r>
              <a:rPr lang="en-US" dirty="0"/>
              <a:t>RNWT</a:t>
            </a:r>
          </a:p>
        </p:txBody>
      </p:sp>
      <p:sp>
        <p:nvSpPr>
          <p:cNvPr id="3" name="Content Placeholder 2">
            <a:extLst>
              <a:ext uri="{FF2B5EF4-FFF2-40B4-BE49-F238E27FC236}">
                <a16:creationId xmlns:a16="http://schemas.microsoft.com/office/drawing/2014/main" id="{C76BA310-A5DE-4A6A-B49A-E67AE93F3C7D}"/>
              </a:ext>
            </a:extLst>
          </p:cNvPr>
          <p:cNvSpPr>
            <a:spLocks noGrp="1"/>
          </p:cNvSpPr>
          <p:nvPr>
            <p:ph idx="1"/>
          </p:nvPr>
        </p:nvSpPr>
        <p:spPr>
          <a:xfrm>
            <a:off x="152400" y="1295400"/>
            <a:ext cx="8839200" cy="5284787"/>
          </a:xfrm>
        </p:spPr>
        <p:txBody>
          <a:bodyPr/>
          <a:lstStyle/>
          <a:p>
            <a:pPr algn="just"/>
            <a:r>
              <a:rPr lang="en-US" sz="2700" dirty="0"/>
              <a:t>Matthew 1:18 – “…his mother Mary was promised in marriage to Joseph, she was found to be pregnant by holy spirit…”</a:t>
            </a:r>
          </a:p>
          <a:p>
            <a:pPr algn="just"/>
            <a:r>
              <a:rPr lang="en-US" sz="2700" dirty="0"/>
              <a:t>Margin definition of the Spirit in John 16:13: “Jesus used ‘the helper’ (which has the masculine gender in Greek) as a personification of the holy spirit, an impersonal force.”</a:t>
            </a:r>
          </a:p>
          <a:p>
            <a:pPr algn="just"/>
            <a:r>
              <a:rPr lang="en-US" sz="2700" dirty="0"/>
              <a:t>2 Corinthians 3:17-18 – “Now Jehovah is the Spirit,</a:t>
            </a:r>
            <a:r>
              <a:rPr lang="en-US" sz="2700" i="1" dirty="0"/>
              <a:t> </a:t>
            </a:r>
            <a:r>
              <a:rPr lang="en-US" sz="2700" dirty="0"/>
              <a:t>and where the spirit of Jehovah</a:t>
            </a:r>
            <a:r>
              <a:rPr lang="en-US" sz="2700" b="1" dirty="0"/>
              <a:t> </a:t>
            </a:r>
            <a:r>
              <a:rPr lang="en-US" sz="2700" dirty="0"/>
              <a:t>is, there is freedom…we are transformed into the same image from one degree of glory to another,</a:t>
            </a:r>
            <a:r>
              <a:rPr lang="en-US" sz="2700" b="1" dirty="0"/>
              <a:t> </a:t>
            </a:r>
            <a:r>
              <a:rPr lang="en-US" sz="2700" dirty="0"/>
              <a:t>exactly as it is done by Jehovah</a:t>
            </a:r>
            <a:r>
              <a:rPr lang="en-US" sz="2700" b="1" dirty="0"/>
              <a:t> </a:t>
            </a:r>
            <a:r>
              <a:rPr lang="en-US" sz="2700" dirty="0"/>
              <a:t>the Spirit.”</a:t>
            </a:r>
          </a:p>
        </p:txBody>
      </p:sp>
    </p:spTree>
    <p:extLst>
      <p:ext uri="{BB962C8B-B14F-4D97-AF65-F5344CB8AC3E}">
        <p14:creationId xmlns:p14="http://schemas.microsoft.com/office/powerpoint/2010/main" val="1985434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B6ED-FD19-440A-B7B4-3634983B2D9E}"/>
              </a:ext>
            </a:extLst>
          </p:cNvPr>
          <p:cNvSpPr>
            <a:spLocks noGrp="1"/>
          </p:cNvSpPr>
          <p:nvPr>
            <p:ph type="title"/>
          </p:nvPr>
        </p:nvSpPr>
        <p:spPr/>
        <p:txBody>
          <a:bodyPr/>
          <a:lstStyle/>
          <a:p>
            <a:r>
              <a:rPr lang="en-US" dirty="0"/>
              <a:t>RNWT</a:t>
            </a:r>
          </a:p>
        </p:txBody>
      </p:sp>
      <p:sp>
        <p:nvSpPr>
          <p:cNvPr id="3" name="Content Placeholder 2">
            <a:extLst>
              <a:ext uri="{FF2B5EF4-FFF2-40B4-BE49-F238E27FC236}">
                <a16:creationId xmlns:a16="http://schemas.microsoft.com/office/drawing/2014/main" id="{C76BA310-A5DE-4A6A-B49A-E67AE93F3C7D}"/>
              </a:ext>
            </a:extLst>
          </p:cNvPr>
          <p:cNvSpPr>
            <a:spLocks noGrp="1"/>
          </p:cNvSpPr>
          <p:nvPr>
            <p:ph idx="1"/>
          </p:nvPr>
        </p:nvSpPr>
        <p:spPr>
          <a:xfrm>
            <a:off x="152400" y="1295400"/>
            <a:ext cx="8839200" cy="5284787"/>
          </a:xfrm>
        </p:spPr>
        <p:txBody>
          <a:bodyPr/>
          <a:lstStyle/>
          <a:p>
            <a:pPr algn="just"/>
            <a:r>
              <a:rPr lang="en-US" sz="2700" dirty="0"/>
              <a:t>They use “torture stake” for “cross.”</a:t>
            </a:r>
          </a:p>
          <a:p>
            <a:pPr algn="just"/>
            <a:r>
              <a:rPr lang="en-US" sz="2700" dirty="0"/>
              <a:t>1 Corinthians 1:17-18 – “For Christ sent me, not to baptize, but to declare the good news;</a:t>
            </a:r>
            <a:r>
              <a:rPr lang="en-US" sz="2700" i="1" dirty="0"/>
              <a:t> </a:t>
            </a:r>
            <a:r>
              <a:rPr lang="en-US" sz="2700" dirty="0"/>
              <a:t>and not with wisdom of speech,</a:t>
            </a:r>
            <a:r>
              <a:rPr lang="en-US" sz="2700" b="1" dirty="0"/>
              <a:t> </a:t>
            </a:r>
            <a:r>
              <a:rPr lang="en-US" sz="2700" dirty="0"/>
              <a:t>so that the torture stake</a:t>
            </a:r>
            <a:r>
              <a:rPr lang="en-US" sz="2700" b="1" dirty="0"/>
              <a:t> </a:t>
            </a:r>
            <a:r>
              <a:rPr lang="en-US" sz="2700" dirty="0"/>
              <a:t>of the Christ should not be made useless.  For the speech about the torture stake</a:t>
            </a:r>
            <a:r>
              <a:rPr lang="en-US" sz="2700" b="1" dirty="0"/>
              <a:t> </a:t>
            </a:r>
            <a:r>
              <a:rPr lang="en-US" sz="2700" dirty="0"/>
              <a:t>is foolishness to those who are perishing,</a:t>
            </a:r>
            <a:r>
              <a:rPr lang="en-US" sz="2700" i="1" dirty="0"/>
              <a:t> </a:t>
            </a:r>
            <a:r>
              <a:rPr lang="en-US" sz="2700" dirty="0"/>
              <a:t>but to us who are being saved, it is God’s power.</a:t>
            </a:r>
            <a:r>
              <a:rPr lang="en-US" sz="2700" i="1" dirty="0"/>
              <a:t>”</a:t>
            </a:r>
          </a:p>
          <a:p>
            <a:pPr algn="just"/>
            <a:r>
              <a:rPr lang="en-US" sz="2700" dirty="0"/>
              <a:t>Matthew 16:24 – “Then Jesus said to his disciples: ‘If anyone wants to come after me, let him disown himself and pick up his torture stake and keep following me.’”</a:t>
            </a:r>
          </a:p>
        </p:txBody>
      </p:sp>
    </p:spTree>
    <p:extLst>
      <p:ext uri="{BB962C8B-B14F-4D97-AF65-F5344CB8AC3E}">
        <p14:creationId xmlns:p14="http://schemas.microsoft.com/office/powerpoint/2010/main" val="3306980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2134-A2CA-4952-B9BD-FBD588D2541E}"/>
              </a:ext>
            </a:extLst>
          </p:cNvPr>
          <p:cNvSpPr>
            <a:spLocks noGrp="1"/>
          </p:cNvSpPr>
          <p:nvPr>
            <p:ph type="title"/>
          </p:nvPr>
        </p:nvSpPr>
        <p:spPr/>
        <p:txBody>
          <a:bodyPr/>
          <a:lstStyle/>
          <a:p>
            <a:r>
              <a:rPr lang="en-US" dirty="0"/>
              <a:t>RNWT</a:t>
            </a:r>
          </a:p>
        </p:txBody>
      </p:sp>
      <p:sp>
        <p:nvSpPr>
          <p:cNvPr id="3" name="Content Placeholder 2">
            <a:extLst>
              <a:ext uri="{FF2B5EF4-FFF2-40B4-BE49-F238E27FC236}">
                <a16:creationId xmlns:a16="http://schemas.microsoft.com/office/drawing/2014/main" id="{01600E9D-705B-41FE-94F5-FF9FE67A7F64}"/>
              </a:ext>
            </a:extLst>
          </p:cNvPr>
          <p:cNvSpPr>
            <a:spLocks noGrp="1"/>
          </p:cNvSpPr>
          <p:nvPr>
            <p:ph idx="1"/>
          </p:nvPr>
        </p:nvSpPr>
        <p:spPr>
          <a:xfrm>
            <a:off x="228600" y="1420813"/>
            <a:ext cx="8686800" cy="5159374"/>
          </a:xfrm>
        </p:spPr>
        <p:txBody>
          <a:bodyPr/>
          <a:lstStyle/>
          <a:p>
            <a:pPr algn="just"/>
            <a:r>
              <a:rPr lang="en-US" sz="2800" dirty="0"/>
              <a:t>Why not use “cross?”  The cross is the main symbol used by Christians.  Bible translations used by Christians are corrupt; thus, the RNWT corrects verses mistranslated in other Bibles.</a:t>
            </a:r>
          </a:p>
          <a:p>
            <a:pPr algn="just"/>
            <a:r>
              <a:rPr lang="en-US" sz="2800" dirty="0"/>
              <a:t>It is so much easier to convince the unsuspecting of their doctrines when they use a translation that has been carefully written to support all their beliefs.</a:t>
            </a:r>
          </a:p>
          <a:p>
            <a:pPr algn="just"/>
            <a:r>
              <a:rPr lang="en-US" sz="2800" dirty="0"/>
              <a:t>Reed writes, “It will be much easier to teach Watchtower doctrine using this unique translation.  Why?  Because hundreds of verses have been altered to facilitate that task.”  (Page 170)</a:t>
            </a:r>
          </a:p>
        </p:txBody>
      </p:sp>
    </p:spTree>
    <p:extLst>
      <p:ext uri="{BB962C8B-B14F-4D97-AF65-F5344CB8AC3E}">
        <p14:creationId xmlns:p14="http://schemas.microsoft.com/office/powerpoint/2010/main" val="3096876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ED1F0-CB63-474B-A0C6-DE7AED9F1400}"/>
              </a:ext>
            </a:extLst>
          </p:cNvPr>
          <p:cNvSpPr>
            <a:spLocks noGrp="1"/>
          </p:cNvSpPr>
          <p:nvPr>
            <p:ph type="title"/>
          </p:nvPr>
        </p:nvSpPr>
        <p:spPr/>
        <p:txBody>
          <a:bodyPr/>
          <a:lstStyle/>
          <a:p>
            <a:r>
              <a:rPr lang="en-US" sz="4000" dirty="0"/>
              <a:t>Governments &amp; JW’s Persecution</a:t>
            </a:r>
          </a:p>
        </p:txBody>
      </p:sp>
      <p:pic>
        <p:nvPicPr>
          <p:cNvPr id="8" name="Content Placeholder 7">
            <a:extLst>
              <a:ext uri="{FF2B5EF4-FFF2-40B4-BE49-F238E27FC236}">
                <a16:creationId xmlns:a16="http://schemas.microsoft.com/office/drawing/2014/main" id="{10DECF3D-DCF4-4E05-B4D9-F7E63ED7601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5726"/>
          <a:stretch/>
        </p:blipFill>
        <p:spPr>
          <a:xfrm>
            <a:off x="1567674" y="1430973"/>
            <a:ext cx="3179091" cy="1998027"/>
          </a:xfrm>
        </p:spPr>
      </p:pic>
      <p:pic>
        <p:nvPicPr>
          <p:cNvPr id="10" name="Content Placeholder 9">
            <a:extLst>
              <a:ext uri="{FF2B5EF4-FFF2-40B4-BE49-F238E27FC236}">
                <a16:creationId xmlns:a16="http://schemas.microsoft.com/office/drawing/2014/main" id="{7CDC154E-55B4-4B98-B0AE-CE6E088658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715000" y="1905000"/>
            <a:ext cx="2840966" cy="2840966"/>
          </a:xfrm>
        </p:spPr>
      </p:pic>
      <p:pic>
        <p:nvPicPr>
          <p:cNvPr id="12" name="Picture 11">
            <a:extLst>
              <a:ext uri="{FF2B5EF4-FFF2-40B4-BE49-F238E27FC236}">
                <a16:creationId xmlns:a16="http://schemas.microsoft.com/office/drawing/2014/main" id="{DB3634F2-863B-4359-8794-D02E19EBE6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097" y="4074794"/>
            <a:ext cx="4260246" cy="2130123"/>
          </a:xfrm>
          <a:prstGeom prst="rect">
            <a:avLst/>
          </a:prstGeom>
        </p:spPr>
      </p:pic>
    </p:spTree>
    <p:extLst>
      <p:ext uri="{BB962C8B-B14F-4D97-AF65-F5344CB8AC3E}">
        <p14:creationId xmlns:p14="http://schemas.microsoft.com/office/powerpoint/2010/main" val="33034046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B6ED-FD19-440A-B7B4-3634983B2D9E}"/>
              </a:ext>
            </a:extLst>
          </p:cNvPr>
          <p:cNvSpPr>
            <a:spLocks noGrp="1"/>
          </p:cNvSpPr>
          <p:nvPr>
            <p:ph type="title"/>
          </p:nvPr>
        </p:nvSpPr>
        <p:spPr/>
        <p:txBody>
          <a:bodyPr/>
          <a:lstStyle/>
          <a:p>
            <a:r>
              <a:rPr lang="en-US" dirty="0"/>
              <a:t>JW Government Beliefs</a:t>
            </a:r>
          </a:p>
        </p:txBody>
      </p:sp>
      <p:sp>
        <p:nvSpPr>
          <p:cNvPr id="3" name="Content Placeholder 2">
            <a:extLst>
              <a:ext uri="{FF2B5EF4-FFF2-40B4-BE49-F238E27FC236}">
                <a16:creationId xmlns:a16="http://schemas.microsoft.com/office/drawing/2014/main" id="{C76BA310-A5DE-4A6A-B49A-E67AE93F3C7D}"/>
              </a:ext>
            </a:extLst>
          </p:cNvPr>
          <p:cNvSpPr>
            <a:spLocks noGrp="1"/>
          </p:cNvSpPr>
          <p:nvPr>
            <p:ph idx="1"/>
          </p:nvPr>
        </p:nvSpPr>
        <p:spPr>
          <a:xfrm>
            <a:off x="152400" y="1295400"/>
            <a:ext cx="8839200" cy="5284787"/>
          </a:xfrm>
        </p:spPr>
        <p:txBody>
          <a:bodyPr/>
          <a:lstStyle/>
          <a:p>
            <a:pPr algn="just"/>
            <a:r>
              <a:rPr lang="en-US" sz="2700" dirty="0"/>
              <a:t>JW’s refuse to salute the flag (1935) or say the pledge of allegiance.  It is never used in their homes and Kingdom halls – not even stamps with flags are used!  It is considered pagan and idolatrous.</a:t>
            </a:r>
          </a:p>
          <a:p>
            <a:pPr algn="just"/>
            <a:r>
              <a:rPr lang="en-US" sz="2700" dirty="0"/>
              <a:t>They are not allowed to sing the national anthem of the nation where they reside.</a:t>
            </a:r>
          </a:p>
          <a:p>
            <a:pPr algn="just"/>
            <a:r>
              <a:rPr lang="en-US" sz="2700" dirty="0"/>
              <a:t>JW’s are not allowed to engage in politics or serve in the military.  They cannot hold public office.  They cannot be involved in fighting in a war.</a:t>
            </a:r>
          </a:p>
          <a:p>
            <a:pPr algn="just"/>
            <a:r>
              <a:rPr lang="en-US" sz="2700" dirty="0"/>
              <a:t>JW’s are not allowed to vote.  Voting will get you disfellowshipped from the Watchtower Society.</a:t>
            </a:r>
          </a:p>
        </p:txBody>
      </p:sp>
    </p:spTree>
    <p:extLst>
      <p:ext uri="{BB962C8B-B14F-4D97-AF65-F5344CB8AC3E}">
        <p14:creationId xmlns:p14="http://schemas.microsoft.com/office/powerpoint/2010/main" val="3170615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B6ED-FD19-440A-B7B4-3634983B2D9E}"/>
              </a:ext>
            </a:extLst>
          </p:cNvPr>
          <p:cNvSpPr>
            <a:spLocks noGrp="1"/>
          </p:cNvSpPr>
          <p:nvPr>
            <p:ph type="title"/>
          </p:nvPr>
        </p:nvSpPr>
        <p:spPr/>
        <p:txBody>
          <a:bodyPr/>
          <a:lstStyle/>
          <a:p>
            <a:r>
              <a:rPr lang="en-US" dirty="0"/>
              <a:t>JW Government Beliefs</a:t>
            </a:r>
          </a:p>
        </p:txBody>
      </p:sp>
      <p:sp>
        <p:nvSpPr>
          <p:cNvPr id="3" name="Content Placeholder 2">
            <a:extLst>
              <a:ext uri="{FF2B5EF4-FFF2-40B4-BE49-F238E27FC236}">
                <a16:creationId xmlns:a16="http://schemas.microsoft.com/office/drawing/2014/main" id="{C76BA310-A5DE-4A6A-B49A-E67AE93F3C7D}"/>
              </a:ext>
            </a:extLst>
          </p:cNvPr>
          <p:cNvSpPr>
            <a:spLocks noGrp="1"/>
          </p:cNvSpPr>
          <p:nvPr>
            <p:ph idx="1"/>
          </p:nvPr>
        </p:nvSpPr>
        <p:spPr>
          <a:xfrm>
            <a:off x="152400" y="1415733"/>
            <a:ext cx="8839200" cy="5284787"/>
          </a:xfrm>
        </p:spPr>
        <p:txBody>
          <a:bodyPr/>
          <a:lstStyle/>
          <a:p>
            <a:pPr algn="just"/>
            <a:r>
              <a:rPr lang="en-US" sz="2700" dirty="0"/>
              <a:t>Raymond Franz in </a:t>
            </a:r>
            <a:r>
              <a:rPr lang="en-US" sz="2700" i="1" dirty="0"/>
              <a:t>Crisis of Conscience</a:t>
            </a:r>
            <a:r>
              <a:rPr lang="en-US" sz="2700" dirty="0"/>
              <a:t> writes of two cases that could get a JW disfellowshipped.</a:t>
            </a:r>
          </a:p>
          <a:p>
            <a:pPr algn="just"/>
            <a:r>
              <a:rPr lang="en-US" sz="2700" dirty="0"/>
              <a:t>“The case of a wife who had a non-Witness husband in military service and she worked in a commissary on her husband’s military base.”  (Page 99)</a:t>
            </a:r>
          </a:p>
          <a:p>
            <a:pPr algn="just"/>
            <a:r>
              <a:rPr lang="en-US" sz="2700" dirty="0"/>
              <a:t>The case of a JW “driving a truck for the Cola-Cola Company, had as his route a large military base where numerous deliveries were made.”  (Page 98)</a:t>
            </a:r>
          </a:p>
          <a:p>
            <a:pPr algn="just"/>
            <a:r>
              <a:rPr lang="en-US" sz="2700" dirty="0"/>
              <a:t>Unless the wife quit the commissary job and the driver got a new route or quit, both situations merited being booted from the Watchtower Society.</a:t>
            </a:r>
          </a:p>
        </p:txBody>
      </p:sp>
    </p:spTree>
    <p:extLst>
      <p:ext uri="{BB962C8B-B14F-4D97-AF65-F5344CB8AC3E}">
        <p14:creationId xmlns:p14="http://schemas.microsoft.com/office/powerpoint/2010/main" val="189899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30281-2C19-4902-83AD-78CBF695F7A8}"/>
              </a:ext>
            </a:extLst>
          </p:cNvPr>
          <p:cNvSpPr>
            <a:spLocks noGrp="1"/>
          </p:cNvSpPr>
          <p:nvPr>
            <p:ph type="title"/>
          </p:nvPr>
        </p:nvSpPr>
        <p:spPr/>
        <p:txBody>
          <a:bodyPr/>
          <a:lstStyle/>
          <a:p>
            <a:r>
              <a:rPr lang="en-US" dirty="0"/>
              <a:t>How JW’s See Christians</a:t>
            </a:r>
          </a:p>
        </p:txBody>
      </p:sp>
      <p:pic>
        <p:nvPicPr>
          <p:cNvPr id="8" name="Content Placeholder 7">
            <a:extLst>
              <a:ext uri="{FF2B5EF4-FFF2-40B4-BE49-F238E27FC236}">
                <a16:creationId xmlns:a16="http://schemas.microsoft.com/office/drawing/2014/main" id="{53A3AE9B-DA39-4AC7-8FF4-15FEF69162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929606"/>
            <a:ext cx="2998787" cy="2998787"/>
          </a:xfrm>
        </p:spPr>
      </p:pic>
      <p:sp>
        <p:nvSpPr>
          <p:cNvPr id="6" name="Content Placeholder 5">
            <a:extLst>
              <a:ext uri="{FF2B5EF4-FFF2-40B4-BE49-F238E27FC236}">
                <a16:creationId xmlns:a16="http://schemas.microsoft.com/office/drawing/2014/main" id="{A50524BA-79DA-4B52-8A64-D737C0811B6F}"/>
              </a:ext>
            </a:extLst>
          </p:cNvPr>
          <p:cNvSpPr>
            <a:spLocks noGrp="1"/>
          </p:cNvSpPr>
          <p:nvPr>
            <p:ph sz="half" idx="2"/>
          </p:nvPr>
        </p:nvSpPr>
        <p:spPr>
          <a:xfrm>
            <a:off x="3429000" y="1295400"/>
            <a:ext cx="5486400" cy="5284787"/>
          </a:xfrm>
        </p:spPr>
        <p:txBody>
          <a:bodyPr/>
          <a:lstStyle/>
          <a:p>
            <a:pPr algn="just"/>
            <a:r>
              <a:rPr lang="en-US" dirty="0"/>
              <a:t>All Christians are deceived and part of the Great Babylon.</a:t>
            </a:r>
          </a:p>
          <a:p>
            <a:pPr algn="just"/>
            <a:r>
              <a:rPr lang="en-US" dirty="0"/>
              <a:t>The doctrines of the Trinity and deity of Jesus are satanic lies.  The “3-headed monster” or “greatest heresy.”</a:t>
            </a:r>
          </a:p>
          <a:p>
            <a:pPr algn="just"/>
            <a:r>
              <a:rPr lang="en-US" dirty="0"/>
              <a:t>The Pastors especially are antichrists and deceivers.</a:t>
            </a:r>
          </a:p>
          <a:p>
            <a:pPr algn="just"/>
            <a:r>
              <a:rPr lang="en-US" dirty="0"/>
              <a:t>JW’s are the only ones with the truth, and we must reach Christians before it’s too late.</a:t>
            </a:r>
          </a:p>
        </p:txBody>
      </p:sp>
    </p:spTree>
    <p:extLst>
      <p:ext uri="{BB962C8B-B14F-4D97-AF65-F5344CB8AC3E}">
        <p14:creationId xmlns:p14="http://schemas.microsoft.com/office/powerpoint/2010/main" val="9692517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13356-1A04-4CF5-8DC6-5FE9676EE7E4}"/>
              </a:ext>
            </a:extLst>
          </p:cNvPr>
          <p:cNvSpPr>
            <a:spLocks noGrp="1"/>
          </p:cNvSpPr>
          <p:nvPr>
            <p:ph type="title"/>
          </p:nvPr>
        </p:nvSpPr>
        <p:spPr/>
        <p:txBody>
          <a:bodyPr/>
          <a:lstStyle/>
          <a:p>
            <a:r>
              <a:rPr lang="en-US" dirty="0"/>
              <a:t>JW Government Beliefs</a:t>
            </a:r>
          </a:p>
        </p:txBody>
      </p:sp>
      <p:pic>
        <p:nvPicPr>
          <p:cNvPr id="8" name="Content Placeholder 7">
            <a:extLst>
              <a:ext uri="{FF2B5EF4-FFF2-40B4-BE49-F238E27FC236}">
                <a16:creationId xmlns:a16="http://schemas.microsoft.com/office/drawing/2014/main" id="{3DD4CDC7-2CD4-427D-A35F-E82330FBD5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019" y="2068512"/>
            <a:ext cx="3086381" cy="2052544"/>
          </a:xfrm>
        </p:spPr>
      </p:pic>
      <p:sp>
        <p:nvSpPr>
          <p:cNvPr id="6" name="Content Placeholder 5">
            <a:extLst>
              <a:ext uri="{FF2B5EF4-FFF2-40B4-BE49-F238E27FC236}">
                <a16:creationId xmlns:a16="http://schemas.microsoft.com/office/drawing/2014/main" id="{7DD4820E-37A0-43D9-9552-7D4EFFF339D6}"/>
              </a:ext>
            </a:extLst>
          </p:cNvPr>
          <p:cNvSpPr>
            <a:spLocks noGrp="1"/>
          </p:cNvSpPr>
          <p:nvPr>
            <p:ph sz="half" idx="2"/>
          </p:nvPr>
        </p:nvSpPr>
        <p:spPr>
          <a:xfrm>
            <a:off x="3352799" y="1219200"/>
            <a:ext cx="5677182" cy="5486400"/>
          </a:xfrm>
        </p:spPr>
        <p:txBody>
          <a:bodyPr/>
          <a:lstStyle/>
          <a:p>
            <a:pPr algn="just"/>
            <a:r>
              <a:rPr lang="en-US" dirty="0"/>
              <a:t>“Between 1933 and 1951 there were 18,866 arrests of American Witnesses and about 1,500 cases of mob violence against them.”  (Penton, page 117)</a:t>
            </a:r>
          </a:p>
          <a:p>
            <a:pPr algn="just"/>
            <a:r>
              <a:rPr lang="en-US" dirty="0"/>
              <a:t>“Between 1938 and 1955 they were to fight a total of forty-six cases before the Supreme Court and were to win thirty-six.”</a:t>
            </a:r>
          </a:p>
          <a:p>
            <a:pPr algn="just"/>
            <a:r>
              <a:rPr lang="en-US" dirty="0"/>
              <a:t>Hayden Covington, Victor Blackwell, W. Glen How were attorneys who helped JW’s.</a:t>
            </a:r>
          </a:p>
        </p:txBody>
      </p:sp>
    </p:spTree>
    <p:extLst>
      <p:ext uri="{BB962C8B-B14F-4D97-AF65-F5344CB8AC3E}">
        <p14:creationId xmlns:p14="http://schemas.microsoft.com/office/powerpoint/2010/main" val="917906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37EB-BF79-4AFF-921A-499700B75200}"/>
              </a:ext>
            </a:extLst>
          </p:cNvPr>
          <p:cNvSpPr>
            <a:spLocks noGrp="1"/>
          </p:cNvSpPr>
          <p:nvPr>
            <p:ph type="title"/>
          </p:nvPr>
        </p:nvSpPr>
        <p:spPr/>
        <p:txBody>
          <a:bodyPr/>
          <a:lstStyle/>
          <a:p>
            <a:r>
              <a:rPr lang="en-US" dirty="0"/>
              <a:t>JW Persecution</a:t>
            </a:r>
          </a:p>
        </p:txBody>
      </p:sp>
      <p:sp>
        <p:nvSpPr>
          <p:cNvPr id="3" name="Content Placeholder 2">
            <a:extLst>
              <a:ext uri="{FF2B5EF4-FFF2-40B4-BE49-F238E27FC236}">
                <a16:creationId xmlns:a16="http://schemas.microsoft.com/office/drawing/2014/main" id="{6CAE7E1C-153C-4901-A24C-BE4D8F1913F3}"/>
              </a:ext>
            </a:extLst>
          </p:cNvPr>
          <p:cNvSpPr>
            <a:spLocks noGrp="1"/>
          </p:cNvSpPr>
          <p:nvPr>
            <p:ph idx="1"/>
          </p:nvPr>
        </p:nvSpPr>
        <p:spPr>
          <a:xfrm>
            <a:off x="228600" y="1295400"/>
            <a:ext cx="8686800" cy="5334000"/>
          </a:xfrm>
        </p:spPr>
        <p:txBody>
          <a:bodyPr/>
          <a:lstStyle/>
          <a:p>
            <a:pPr algn="just"/>
            <a:r>
              <a:rPr lang="en-US" sz="2700" dirty="0"/>
              <a:t>JW’s have been imprisoned, beaten, and killed in Poland, Czechoslovakia, Hungary, Malawi, Mozambique, Canada, China, Cuba, and the former Soviet Union, East Germany, and Romania.</a:t>
            </a:r>
          </a:p>
          <a:p>
            <a:pPr algn="just"/>
            <a:r>
              <a:rPr lang="en-US" sz="2700" dirty="0"/>
              <a:t>The Nazi regime sent many JW’s to concentration camps.  The Dominican Republic under the dictator Trujillo banned all JW activity and in 1957 expelled all American JW missionaries.</a:t>
            </a:r>
          </a:p>
          <a:p>
            <a:pPr algn="just"/>
            <a:r>
              <a:rPr lang="en-US" sz="2700" dirty="0"/>
              <a:t>In the minds of JW’s worldwide, this persecution by worldly, secular governments only further confirmed their beliefs that they were God’s organization and they were being persecuted for Jehovah’s sake.</a:t>
            </a:r>
          </a:p>
        </p:txBody>
      </p:sp>
    </p:spTree>
    <p:extLst>
      <p:ext uri="{BB962C8B-B14F-4D97-AF65-F5344CB8AC3E}">
        <p14:creationId xmlns:p14="http://schemas.microsoft.com/office/powerpoint/2010/main" val="294551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175F-2471-4B71-AE4B-CB0BF963B482}"/>
              </a:ext>
            </a:extLst>
          </p:cNvPr>
          <p:cNvSpPr>
            <a:spLocks noGrp="1"/>
          </p:cNvSpPr>
          <p:nvPr>
            <p:ph type="title"/>
          </p:nvPr>
        </p:nvSpPr>
        <p:spPr/>
        <p:txBody>
          <a:bodyPr/>
          <a:lstStyle/>
          <a:p>
            <a:r>
              <a:rPr lang="en-US" dirty="0"/>
              <a:t>JW Government Beliefs</a:t>
            </a:r>
          </a:p>
        </p:txBody>
      </p:sp>
      <p:sp>
        <p:nvSpPr>
          <p:cNvPr id="3" name="Content Placeholder 2">
            <a:extLst>
              <a:ext uri="{FF2B5EF4-FFF2-40B4-BE49-F238E27FC236}">
                <a16:creationId xmlns:a16="http://schemas.microsoft.com/office/drawing/2014/main" id="{D08E0682-1CE4-4D5D-9867-4ADB3D8F4A31}"/>
              </a:ext>
            </a:extLst>
          </p:cNvPr>
          <p:cNvSpPr>
            <a:spLocks noGrp="1"/>
          </p:cNvSpPr>
          <p:nvPr>
            <p:ph idx="1"/>
          </p:nvPr>
        </p:nvSpPr>
        <p:spPr>
          <a:xfrm>
            <a:off x="228600" y="1295400"/>
            <a:ext cx="8686800" cy="5284787"/>
          </a:xfrm>
        </p:spPr>
        <p:txBody>
          <a:bodyPr/>
          <a:lstStyle/>
          <a:p>
            <a:pPr algn="just"/>
            <a:r>
              <a:rPr lang="en-US" sz="2800" dirty="0"/>
              <a:t>Why?  Why did they not salute the flag, not serve in the military, not vote, and oppose politicians?</a:t>
            </a:r>
          </a:p>
          <a:p>
            <a:pPr algn="just"/>
            <a:r>
              <a:rPr lang="en-US" sz="2800" dirty="0"/>
              <a:t>Because they saw all secular governments as part of Satan’s dominion.</a:t>
            </a:r>
          </a:p>
          <a:p>
            <a:pPr algn="just"/>
            <a:r>
              <a:rPr lang="en-US" sz="2800" dirty="0"/>
              <a:t>The verse they used repeatedly was 1 John 5:19, “We know that we originate with God, but the whole world is lying in the power of the wicked one.” NWT</a:t>
            </a:r>
          </a:p>
          <a:p>
            <a:pPr algn="just"/>
            <a:r>
              <a:rPr lang="en-US" sz="2800" dirty="0"/>
              <a:t>ERV – “We know that we belong to God, but the Evil One controls the whole world.”</a:t>
            </a:r>
          </a:p>
          <a:p>
            <a:pPr algn="just"/>
            <a:r>
              <a:rPr lang="en-US" sz="2800" dirty="0"/>
              <a:t>They also use John 6:15 when Jesus was going to be taken by force as king and Acts 5:29.</a:t>
            </a:r>
          </a:p>
        </p:txBody>
      </p:sp>
    </p:spTree>
    <p:extLst>
      <p:ext uri="{BB962C8B-B14F-4D97-AF65-F5344CB8AC3E}">
        <p14:creationId xmlns:p14="http://schemas.microsoft.com/office/powerpoint/2010/main" val="851175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48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20C714-4BBB-4191-B39F-E3FED16F1F3D}"/>
              </a:ext>
            </a:extLst>
          </p:cNvPr>
          <p:cNvSpPr>
            <a:spLocks noGrp="1" noChangeArrowheads="1"/>
          </p:cNvSpPr>
          <p:nvPr>
            <p:ph type="ctrTitle"/>
          </p:nvPr>
        </p:nvSpPr>
        <p:spPr/>
        <p:txBody>
          <a:bodyPr/>
          <a:lstStyle/>
          <a:p>
            <a:pPr algn="r" eaLnBrk="1" hangingPunct="1">
              <a:defRPr/>
            </a:pPr>
            <a:r>
              <a:rPr lang="en-US" dirty="0"/>
              <a:t>Session 3</a:t>
            </a:r>
          </a:p>
        </p:txBody>
      </p:sp>
      <p:sp>
        <p:nvSpPr>
          <p:cNvPr id="43011" name="Rectangle 3">
            <a:extLst>
              <a:ext uri="{FF2B5EF4-FFF2-40B4-BE49-F238E27FC236}">
                <a16:creationId xmlns:a16="http://schemas.microsoft.com/office/drawing/2014/main" id="{11EC8959-718A-46EE-ADF1-934ECBCFE4BC}"/>
              </a:ext>
            </a:extLst>
          </p:cNvPr>
          <p:cNvSpPr>
            <a:spLocks noGrp="1" noChangeArrowheads="1"/>
          </p:cNvSpPr>
          <p:nvPr>
            <p:ph type="subTitle" idx="1"/>
          </p:nvPr>
        </p:nvSpPr>
        <p:spPr/>
        <p:txBody>
          <a:bodyPr/>
          <a:lstStyle/>
          <a:p>
            <a:pPr eaLnBrk="1" hangingPunct="1">
              <a:defRPr/>
            </a:pPr>
            <a:r>
              <a:rPr lang="en-US" dirty="0">
                <a:solidFill>
                  <a:srgbClr val="FFC000"/>
                </a:solidFill>
              </a:rPr>
              <a:t>Witnessing to Jehovah’s Witnesses</a:t>
            </a:r>
          </a:p>
        </p:txBody>
      </p:sp>
      <p:pic>
        <p:nvPicPr>
          <p:cNvPr id="8" name="Picture 7">
            <a:extLst>
              <a:ext uri="{FF2B5EF4-FFF2-40B4-BE49-F238E27FC236}">
                <a16:creationId xmlns:a16="http://schemas.microsoft.com/office/drawing/2014/main" id="{8779BB0F-0C23-4A3B-9C4C-1438EF3C7A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24200" y="1843162"/>
            <a:ext cx="2590800" cy="1651152"/>
          </a:xfrm>
          <a:prstGeom prst="rect">
            <a:avLst/>
          </a:prstGeom>
        </p:spPr>
      </p:pic>
      <p:pic>
        <p:nvPicPr>
          <p:cNvPr id="4" name="Picture 3">
            <a:extLst>
              <a:ext uri="{FF2B5EF4-FFF2-40B4-BE49-F238E27FC236}">
                <a16:creationId xmlns:a16="http://schemas.microsoft.com/office/drawing/2014/main" id="{93BE6104-397C-4257-8D43-4B7CCB3BCB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0651" y="1066800"/>
            <a:ext cx="2840099" cy="1856988"/>
          </a:xfrm>
          <a:prstGeom prst="rect">
            <a:avLst/>
          </a:prstGeom>
        </p:spPr>
      </p:pic>
    </p:spTree>
    <p:extLst>
      <p:ext uri="{BB962C8B-B14F-4D97-AF65-F5344CB8AC3E}">
        <p14:creationId xmlns:p14="http://schemas.microsoft.com/office/powerpoint/2010/main" val="25458077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5AB3-4B8F-468A-A653-64F5668F7E7B}"/>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F9969198-DEF1-4E82-9535-8B60CE05E549}"/>
              </a:ext>
            </a:extLst>
          </p:cNvPr>
          <p:cNvSpPr>
            <a:spLocks noGrp="1"/>
          </p:cNvSpPr>
          <p:nvPr>
            <p:ph idx="1"/>
          </p:nvPr>
        </p:nvSpPr>
        <p:spPr>
          <a:xfrm>
            <a:off x="228600" y="1371600"/>
            <a:ext cx="8686800" cy="5105399"/>
          </a:xfrm>
        </p:spPr>
        <p:txBody>
          <a:bodyPr/>
          <a:lstStyle/>
          <a:p>
            <a:pPr algn="just"/>
            <a:r>
              <a:rPr lang="en-US" sz="2800" dirty="0"/>
              <a:t>“The Devil is the great enemy or adversary of God, and his religion therefore is an enemy of Almighty God.  The Devil is man’s worst enemy, and his religion is likewise a deadly enemy to man.  The Devil’s Organization is symbolized by an unchaste and impure woman, which is called ‘Babylon.’  Therefore all religions are of Babylon, and particularly the leading religion known in the lands as ‘Christendom.’”</a:t>
            </a:r>
          </a:p>
          <a:p>
            <a:pPr algn="just"/>
            <a:r>
              <a:rPr lang="en-US" sz="2800" dirty="0"/>
              <a:t>From the Watchtower Society book called </a:t>
            </a:r>
            <a:r>
              <a:rPr lang="en-US" sz="2800" i="1" dirty="0">
                <a:solidFill>
                  <a:srgbClr val="FFC000"/>
                </a:solidFill>
              </a:rPr>
              <a:t>Enemies</a:t>
            </a:r>
            <a:r>
              <a:rPr lang="en-US" sz="2800" dirty="0"/>
              <a:t>, page 71, paragraph 1.</a:t>
            </a:r>
          </a:p>
        </p:txBody>
      </p:sp>
    </p:spTree>
    <p:extLst>
      <p:ext uri="{BB962C8B-B14F-4D97-AF65-F5344CB8AC3E}">
        <p14:creationId xmlns:p14="http://schemas.microsoft.com/office/powerpoint/2010/main" val="3554484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CD62-AF96-409B-93F4-7A3D9B974CC8}"/>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01C70853-3A94-4E3F-B0C1-6B41FF0B5B22}"/>
              </a:ext>
            </a:extLst>
          </p:cNvPr>
          <p:cNvSpPr>
            <a:spLocks noGrp="1"/>
          </p:cNvSpPr>
          <p:nvPr>
            <p:ph idx="1"/>
          </p:nvPr>
        </p:nvSpPr>
        <p:spPr>
          <a:xfrm>
            <a:off x="228600" y="1295400"/>
            <a:ext cx="8686800" cy="5284787"/>
          </a:xfrm>
        </p:spPr>
        <p:txBody>
          <a:bodyPr/>
          <a:lstStyle/>
          <a:p>
            <a:pPr algn="just"/>
            <a:r>
              <a:rPr lang="en-US" sz="2800" dirty="0"/>
              <a:t>The JW sees you (the Christian) as part of the devil’s organization.</a:t>
            </a:r>
          </a:p>
          <a:p>
            <a:pPr algn="just"/>
            <a:r>
              <a:rPr lang="en-US" sz="2800" dirty="0"/>
              <a:t>The JW sees you as lost.  You must be rescued.</a:t>
            </a:r>
          </a:p>
          <a:p>
            <a:pPr algn="just"/>
            <a:r>
              <a:rPr lang="en-US" sz="2800" dirty="0"/>
              <a:t>The JW sees himself as the teacher.  The JW must teach you.</a:t>
            </a:r>
          </a:p>
          <a:p>
            <a:pPr algn="just"/>
            <a:r>
              <a:rPr lang="en-US" sz="2800" dirty="0"/>
              <a:t>The JW sees himself as the sole possessor of truth.  You believe and live lies.</a:t>
            </a:r>
          </a:p>
          <a:p>
            <a:pPr algn="just"/>
            <a:r>
              <a:rPr lang="en-US" sz="2800" dirty="0"/>
              <a:t>The JW sees the Watchtower Society as God’s ONLY organization.  All other religions and faiths are false.  The Watchtower and its GB are the ONLY authorized interpreters of biblical truth.</a:t>
            </a:r>
          </a:p>
        </p:txBody>
      </p:sp>
    </p:spTree>
    <p:extLst>
      <p:ext uri="{BB962C8B-B14F-4D97-AF65-F5344CB8AC3E}">
        <p14:creationId xmlns:p14="http://schemas.microsoft.com/office/powerpoint/2010/main" val="3407981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1E79-CC02-4E39-897D-F338FE21CE85}"/>
              </a:ext>
            </a:extLst>
          </p:cNvPr>
          <p:cNvSpPr>
            <a:spLocks noGrp="1"/>
          </p:cNvSpPr>
          <p:nvPr>
            <p:ph type="title"/>
          </p:nvPr>
        </p:nvSpPr>
        <p:spPr/>
        <p:txBody>
          <a:bodyPr/>
          <a:lstStyle/>
          <a:p>
            <a:r>
              <a:rPr lang="en-US" dirty="0"/>
              <a:t>The Holy Spirit &amp; Prayer</a:t>
            </a:r>
          </a:p>
        </p:txBody>
      </p:sp>
      <p:sp>
        <p:nvSpPr>
          <p:cNvPr id="3" name="Content Placeholder 2">
            <a:extLst>
              <a:ext uri="{FF2B5EF4-FFF2-40B4-BE49-F238E27FC236}">
                <a16:creationId xmlns:a16="http://schemas.microsoft.com/office/drawing/2014/main" id="{5EA0B66F-9F95-49DD-86E9-6710D183E664}"/>
              </a:ext>
            </a:extLst>
          </p:cNvPr>
          <p:cNvSpPr>
            <a:spLocks noGrp="1"/>
          </p:cNvSpPr>
          <p:nvPr>
            <p:ph idx="1"/>
          </p:nvPr>
        </p:nvSpPr>
        <p:spPr>
          <a:xfrm>
            <a:off x="228600" y="1420813"/>
            <a:ext cx="8763000" cy="5056187"/>
          </a:xfrm>
        </p:spPr>
        <p:txBody>
          <a:bodyPr/>
          <a:lstStyle/>
          <a:p>
            <a:pPr algn="just"/>
            <a:r>
              <a:rPr lang="en-US" sz="2800" dirty="0"/>
              <a:t>You are dealing with doctrines of demons and spiritual enslavement of the worst kind.</a:t>
            </a:r>
          </a:p>
          <a:p>
            <a:pPr algn="just"/>
            <a:r>
              <a:rPr lang="en-US" sz="2800" dirty="0"/>
              <a:t>The wisdom and power of the Holy Spirit are far more powerful than the deceptions of the devil.</a:t>
            </a:r>
          </a:p>
          <a:p>
            <a:pPr algn="just"/>
            <a:r>
              <a:rPr lang="en-US" sz="2800" dirty="0"/>
              <a:t>Anton </a:t>
            </a:r>
            <a:r>
              <a:rPr lang="en-US" sz="2800" dirty="0" err="1"/>
              <a:t>LaVey</a:t>
            </a:r>
            <a:r>
              <a:rPr lang="en-US" sz="2800" dirty="0"/>
              <a:t> was better off than a JW; for at least he knew he was serving the devil!</a:t>
            </a:r>
          </a:p>
          <a:p>
            <a:pPr algn="just"/>
            <a:r>
              <a:rPr lang="en-US" sz="2800" dirty="0"/>
              <a:t>Pray for open doors; pray for scales to fall from JW’s eyes; pray for boldness and clarity of speech.</a:t>
            </a:r>
          </a:p>
          <a:p>
            <a:pPr algn="just"/>
            <a:r>
              <a:rPr lang="en-US" sz="2800" dirty="0"/>
              <a:t>It’s not just about the proper technique, historical information, or correct biblical interpretation.</a:t>
            </a:r>
          </a:p>
        </p:txBody>
      </p:sp>
    </p:spTree>
    <p:extLst>
      <p:ext uri="{BB962C8B-B14F-4D97-AF65-F5344CB8AC3E}">
        <p14:creationId xmlns:p14="http://schemas.microsoft.com/office/powerpoint/2010/main" val="21401268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400A02-8255-48DB-B100-66306A9CF835}"/>
              </a:ext>
            </a:extLst>
          </p:cNvPr>
          <p:cNvSpPr>
            <a:spLocks noGrp="1"/>
          </p:cNvSpPr>
          <p:nvPr>
            <p:ph type="title"/>
          </p:nvPr>
        </p:nvSpPr>
        <p:spPr/>
        <p:txBody>
          <a:bodyPr/>
          <a:lstStyle/>
          <a:p>
            <a:r>
              <a:rPr lang="en-US" dirty="0"/>
              <a:t>Where Will You Engage Them?</a:t>
            </a:r>
          </a:p>
        </p:txBody>
      </p:sp>
      <p:sp>
        <p:nvSpPr>
          <p:cNvPr id="5" name="Content Placeholder 4">
            <a:extLst>
              <a:ext uri="{FF2B5EF4-FFF2-40B4-BE49-F238E27FC236}">
                <a16:creationId xmlns:a16="http://schemas.microsoft.com/office/drawing/2014/main" id="{FCEB7100-82D6-478F-B472-56DF129514D9}"/>
              </a:ext>
            </a:extLst>
          </p:cNvPr>
          <p:cNvSpPr>
            <a:spLocks noGrp="1"/>
          </p:cNvSpPr>
          <p:nvPr>
            <p:ph sz="half" idx="1"/>
          </p:nvPr>
        </p:nvSpPr>
        <p:spPr>
          <a:xfrm>
            <a:off x="228598" y="1420813"/>
            <a:ext cx="5029202" cy="5159374"/>
          </a:xfrm>
        </p:spPr>
        <p:txBody>
          <a:bodyPr/>
          <a:lstStyle/>
          <a:p>
            <a:pPr algn="just"/>
            <a:r>
              <a:rPr lang="en-US" dirty="0"/>
              <a:t>2 John 10-11 – “If someone comes to you and does not bring this teaching (doctrine), do not welcome or accept that person into your house.  If you welcome such a person, you share in the evil work.”   (NCV)</a:t>
            </a:r>
          </a:p>
          <a:p>
            <a:pPr algn="just"/>
            <a:r>
              <a:rPr lang="en-US" dirty="0"/>
              <a:t>2 John 11 – “Greeting them is the same as taking part in their evil deeds.”  (CEV)</a:t>
            </a:r>
          </a:p>
        </p:txBody>
      </p:sp>
      <p:pic>
        <p:nvPicPr>
          <p:cNvPr id="12" name="Content Placeholder 11">
            <a:extLst>
              <a:ext uri="{FF2B5EF4-FFF2-40B4-BE49-F238E27FC236}">
                <a16:creationId xmlns:a16="http://schemas.microsoft.com/office/drawing/2014/main" id="{6088D1E5-A5B2-4C7E-B5A9-7E8C42C5A4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2130669"/>
            <a:ext cx="3429002" cy="2242040"/>
          </a:xfrm>
        </p:spPr>
      </p:pic>
    </p:spTree>
    <p:extLst>
      <p:ext uri="{BB962C8B-B14F-4D97-AF65-F5344CB8AC3E}">
        <p14:creationId xmlns:p14="http://schemas.microsoft.com/office/powerpoint/2010/main" val="2961358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6461-6049-468F-AFB2-D05DF561CEA8}"/>
              </a:ext>
            </a:extLst>
          </p:cNvPr>
          <p:cNvSpPr>
            <a:spLocks noGrp="1"/>
          </p:cNvSpPr>
          <p:nvPr>
            <p:ph type="title"/>
          </p:nvPr>
        </p:nvSpPr>
        <p:spPr/>
        <p:txBody>
          <a:bodyPr/>
          <a:lstStyle/>
          <a:p>
            <a:r>
              <a:rPr lang="en-US" dirty="0"/>
              <a:t>Where Will You Engage Them?</a:t>
            </a:r>
          </a:p>
        </p:txBody>
      </p:sp>
      <p:pic>
        <p:nvPicPr>
          <p:cNvPr id="6" name="Content Placeholder 5">
            <a:extLst>
              <a:ext uri="{FF2B5EF4-FFF2-40B4-BE49-F238E27FC236}">
                <a16:creationId xmlns:a16="http://schemas.microsoft.com/office/drawing/2014/main" id="{A67AC917-A594-41D9-BD96-C794DFAD69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578429"/>
            <a:ext cx="3657600" cy="2331038"/>
          </a:xfrm>
        </p:spPr>
      </p:pic>
      <p:sp>
        <p:nvSpPr>
          <p:cNvPr id="4" name="Content Placeholder 3">
            <a:extLst>
              <a:ext uri="{FF2B5EF4-FFF2-40B4-BE49-F238E27FC236}">
                <a16:creationId xmlns:a16="http://schemas.microsoft.com/office/drawing/2014/main" id="{00BF7292-7920-4C72-8709-2EF29062F440}"/>
              </a:ext>
            </a:extLst>
          </p:cNvPr>
          <p:cNvSpPr>
            <a:spLocks noGrp="1"/>
          </p:cNvSpPr>
          <p:nvPr>
            <p:ph sz="half" idx="2"/>
          </p:nvPr>
        </p:nvSpPr>
        <p:spPr>
          <a:xfrm>
            <a:off x="4191000" y="1420813"/>
            <a:ext cx="4648200" cy="5159374"/>
          </a:xfrm>
        </p:spPr>
        <p:txBody>
          <a:bodyPr/>
          <a:lstStyle/>
          <a:p>
            <a:pPr algn="just"/>
            <a:r>
              <a:rPr lang="en-US" dirty="0"/>
              <a:t>In the “highways and hedges” – On college campuses, beaches, bus stops, malls, crowded intersections.</a:t>
            </a:r>
          </a:p>
          <a:p>
            <a:pPr algn="just"/>
            <a:r>
              <a:rPr lang="en-US" dirty="0"/>
              <a:t>JW’s who are Family.</a:t>
            </a:r>
          </a:p>
          <a:p>
            <a:pPr algn="just"/>
            <a:r>
              <a:rPr lang="en-US" dirty="0"/>
              <a:t>JW’s who are disillusioned.</a:t>
            </a:r>
          </a:p>
          <a:p>
            <a:pPr algn="just"/>
            <a:r>
              <a:rPr lang="en-US" dirty="0"/>
              <a:t>If they come to your door, let them stay outside.  Don’t invite them in.</a:t>
            </a:r>
          </a:p>
        </p:txBody>
      </p:sp>
    </p:spTree>
    <p:extLst>
      <p:ext uri="{BB962C8B-B14F-4D97-AF65-F5344CB8AC3E}">
        <p14:creationId xmlns:p14="http://schemas.microsoft.com/office/powerpoint/2010/main" val="315213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0B6E-146B-4D61-8FA7-B265C629AC8B}"/>
              </a:ext>
            </a:extLst>
          </p:cNvPr>
          <p:cNvSpPr>
            <a:spLocks noGrp="1"/>
          </p:cNvSpPr>
          <p:nvPr>
            <p:ph type="title"/>
          </p:nvPr>
        </p:nvSpPr>
        <p:spPr/>
        <p:txBody>
          <a:bodyPr/>
          <a:lstStyle/>
          <a:p>
            <a:r>
              <a:rPr lang="en-US" dirty="0"/>
              <a:t>How JW’s See Christians</a:t>
            </a:r>
          </a:p>
        </p:txBody>
      </p:sp>
      <p:sp>
        <p:nvSpPr>
          <p:cNvPr id="3" name="Content Placeholder 2">
            <a:extLst>
              <a:ext uri="{FF2B5EF4-FFF2-40B4-BE49-F238E27FC236}">
                <a16:creationId xmlns:a16="http://schemas.microsoft.com/office/drawing/2014/main" id="{DB8D7D27-6342-48A9-B9DF-721A550BE8F8}"/>
              </a:ext>
            </a:extLst>
          </p:cNvPr>
          <p:cNvSpPr>
            <a:spLocks noGrp="1"/>
          </p:cNvSpPr>
          <p:nvPr>
            <p:ph sz="half" idx="1"/>
          </p:nvPr>
        </p:nvSpPr>
        <p:spPr>
          <a:xfrm>
            <a:off x="228600" y="1295400"/>
            <a:ext cx="5867400" cy="5284787"/>
          </a:xfrm>
        </p:spPr>
        <p:txBody>
          <a:bodyPr/>
          <a:lstStyle/>
          <a:p>
            <a:pPr algn="just"/>
            <a:r>
              <a:rPr lang="en-US" sz="2800" dirty="0"/>
              <a:t>All the Bible translations that Christians use are filled with lies.  ONLY the RNWT put out by the Watchtower is the world’s true translation.</a:t>
            </a:r>
          </a:p>
          <a:p>
            <a:pPr algn="just"/>
            <a:r>
              <a:rPr lang="en-US" sz="2800" dirty="0"/>
              <a:t>The original true gospel – which Jesus and Paul preached – has been corrupted by Christendom.  Only when C. T. Russell came did the true gospel get preached again for the first time since the beginning.</a:t>
            </a:r>
          </a:p>
        </p:txBody>
      </p:sp>
      <p:pic>
        <p:nvPicPr>
          <p:cNvPr id="6" name="Content Placeholder 5">
            <a:extLst>
              <a:ext uri="{FF2B5EF4-FFF2-40B4-BE49-F238E27FC236}">
                <a16:creationId xmlns:a16="http://schemas.microsoft.com/office/drawing/2014/main" id="{DA7A54E4-25C9-4E96-B7EE-A1D5D08E431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3208" b="11573"/>
          <a:stretch/>
        </p:blipFill>
        <p:spPr>
          <a:xfrm>
            <a:off x="6190156" y="1960849"/>
            <a:ext cx="2725244" cy="2763552"/>
          </a:xfrm>
        </p:spPr>
      </p:pic>
    </p:spTree>
    <p:extLst>
      <p:ext uri="{BB962C8B-B14F-4D97-AF65-F5344CB8AC3E}">
        <p14:creationId xmlns:p14="http://schemas.microsoft.com/office/powerpoint/2010/main" val="10804739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B41842-3C75-4125-9196-46EF530560F4}"/>
              </a:ext>
            </a:extLst>
          </p:cNvPr>
          <p:cNvSpPr>
            <a:spLocks noGrp="1"/>
          </p:cNvSpPr>
          <p:nvPr>
            <p:ph type="title"/>
          </p:nvPr>
        </p:nvSpPr>
        <p:spPr/>
        <p:txBody>
          <a:bodyPr/>
          <a:lstStyle/>
          <a:p>
            <a:r>
              <a:rPr lang="en-US" dirty="0"/>
              <a:t>How NOT to Witness</a:t>
            </a:r>
          </a:p>
        </p:txBody>
      </p:sp>
      <p:sp>
        <p:nvSpPr>
          <p:cNvPr id="6" name="Content Placeholder 5">
            <a:extLst>
              <a:ext uri="{FF2B5EF4-FFF2-40B4-BE49-F238E27FC236}">
                <a16:creationId xmlns:a16="http://schemas.microsoft.com/office/drawing/2014/main" id="{0F75277E-A65A-4A7F-8024-A0672B1D357B}"/>
              </a:ext>
            </a:extLst>
          </p:cNvPr>
          <p:cNvSpPr>
            <a:spLocks noGrp="1"/>
          </p:cNvSpPr>
          <p:nvPr>
            <p:ph idx="1"/>
          </p:nvPr>
        </p:nvSpPr>
        <p:spPr>
          <a:xfrm>
            <a:off x="152400" y="1295401"/>
            <a:ext cx="8839200" cy="5284786"/>
          </a:xfrm>
        </p:spPr>
        <p:txBody>
          <a:bodyPr/>
          <a:lstStyle/>
          <a:p>
            <a:pPr algn="just"/>
            <a:r>
              <a:rPr lang="en-US" sz="2800" dirty="0"/>
              <a:t>“The Watchtower leadership has instructed JW’s </a:t>
            </a:r>
            <a:r>
              <a:rPr lang="en-US" sz="2800" i="1" dirty="0"/>
              <a:t>not </a:t>
            </a:r>
            <a:r>
              <a:rPr lang="en-US" sz="2800" dirty="0"/>
              <a:t>to listen to Christians who want to tell them about Jesus, </a:t>
            </a:r>
            <a:r>
              <a:rPr lang="en-US" sz="2800" i="1" dirty="0"/>
              <a:t>not </a:t>
            </a:r>
            <a:r>
              <a:rPr lang="en-US" sz="2800" dirty="0"/>
              <a:t>to debate doctrine with knowledgeable members of other churches, and </a:t>
            </a:r>
            <a:r>
              <a:rPr lang="en-US" sz="2800" i="1" dirty="0"/>
              <a:t>not </a:t>
            </a:r>
            <a:r>
              <a:rPr lang="en-US" sz="2800" dirty="0"/>
              <a:t>to read literature critical of the organization or its beliefs.  On the other hand, they are trained to answer people’s </a:t>
            </a:r>
            <a:r>
              <a:rPr lang="en-US" sz="2800" i="1" dirty="0"/>
              <a:t>questions</a:t>
            </a:r>
            <a:r>
              <a:rPr lang="en-US" sz="2800" dirty="0"/>
              <a:t> and to </a:t>
            </a:r>
            <a:r>
              <a:rPr lang="en-US" sz="2800" i="1" dirty="0"/>
              <a:t>help </a:t>
            </a:r>
            <a:r>
              <a:rPr lang="en-US" sz="2800" dirty="0"/>
              <a:t>people who need information.  So, if you try to tell a JW why his beliefs are wrong and yours are right, you will encounter fierce resistance.”</a:t>
            </a:r>
          </a:p>
          <a:p>
            <a:pPr algn="just"/>
            <a:r>
              <a:rPr lang="en-US" sz="2800" dirty="0"/>
              <a:t>David Reed, </a:t>
            </a:r>
            <a:r>
              <a:rPr lang="en-US" sz="2800" i="1" dirty="0">
                <a:solidFill>
                  <a:srgbClr val="FFC000"/>
                </a:solidFill>
              </a:rPr>
              <a:t>Answering Jehovah’s Witnesses</a:t>
            </a:r>
            <a:r>
              <a:rPr lang="en-US" sz="2800" dirty="0"/>
              <a:t>, page 12</a:t>
            </a:r>
          </a:p>
        </p:txBody>
      </p:sp>
    </p:spTree>
    <p:extLst>
      <p:ext uri="{BB962C8B-B14F-4D97-AF65-F5344CB8AC3E}">
        <p14:creationId xmlns:p14="http://schemas.microsoft.com/office/powerpoint/2010/main" val="36289635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B933-E5F9-4F65-B98A-E1D62DAC65BB}"/>
              </a:ext>
            </a:extLst>
          </p:cNvPr>
          <p:cNvSpPr>
            <a:spLocks noGrp="1"/>
          </p:cNvSpPr>
          <p:nvPr>
            <p:ph type="title"/>
          </p:nvPr>
        </p:nvSpPr>
        <p:spPr/>
        <p:txBody>
          <a:bodyPr/>
          <a:lstStyle/>
          <a:p>
            <a:r>
              <a:rPr lang="en-US" dirty="0"/>
              <a:t>How NOT to Witness</a:t>
            </a:r>
          </a:p>
        </p:txBody>
      </p:sp>
      <p:sp>
        <p:nvSpPr>
          <p:cNvPr id="3" name="Content Placeholder 2">
            <a:extLst>
              <a:ext uri="{FF2B5EF4-FFF2-40B4-BE49-F238E27FC236}">
                <a16:creationId xmlns:a16="http://schemas.microsoft.com/office/drawing/2014/main" id="{2AC242F9-CBAE-44FE-992E-5A19C24939A6}"/>
              </a:ext>
            </a:extLst>
          </p:cNvPr>
          <p:cNvSpPr>
            <a:spLocks noGrp="1"/>
          </p:cNvSpPr>
          <p:nvPr>
            <p:ph idx="1"/>
          </p:nvPr>
        </p:nvSpPr>
        <p:spPr>
          <a:xfrm>
            <a:off x="228600" y="1371600"/>
            <a:ext cx="8686800" cy="5105400"/>
          </a:xfrm>
        </p:spPr>
        <p:txBody>
          <a:bodyPr/>
          <a:lstStyle/>
          <a:p>
            <a:pPr algn="just"/>
            <a:r>
              <a:rPr lang="en-US" sz="2800" dirty="0"/>
              <a:t>“If you </a:t>
            </a:r>
            <a:r>
              <a:rPr lang="en-US" sz="2800" i="1" dirty="0"/>
              <a:t>ask for help </a:t>
            </a:r>
            <a:r>
              <a:rPr lang="en-US" sz="2800" dirty="0"/>
              <a:t>and rephrase your arguments to present </a:t>
            </a:r>
            <a:r>
              <a:rPr lang="en-US" sz="2800" i="1" dirty="0"/>
              <a:t>the same evidence in the form of questions</a:t>
            </a:r>
            <a:r>
              <a:rPr lang="en-US" sz="2800" dirty="0"/>
              <a:t>, you will be able to accomplish a lot more.  Work </a:t>
            </a:r>
            <a:r>
              <a:rPr lang="en-US" sz="2800" i="1" dirty="0"/>
              <a:t>with </a:t>
            </a:r>
            <a:r>
              <a:rPr lang="en-US" sz="2800" dirty="0"/>
              <a:t>the JW’s brainwashing instead of against it.”  Reed, page 12</a:t>
            </a:r>
          </a:p>
          <a:p>
            <a:pPr algn="just"/>
            <a:r>
              <a:rPr lang="en-US" sz="2800" dirty="0"/>
              <a:t>Be an active (not passive), questioning student.  Whoever asks the questions, controls the conversation.  They have been trained to take you down planned, prepared paths that work in their favor.  Don’t let them do that.</a:t>
            </a:r>
          </a:p>
          <a:p>
            <a:pPr algn="just"/>
            <a:r>
              <a:rPr lang="en-US" sz="2800" dirty="0"/>
              <a:t>You are the student.  You ask the questions.</a:t>
            </a:r>
          </a:p>
        </p:txBody>
      </p:sp>
    </p:spTree>
    <p:extLst>
      <p:ext uri="{BB962C8B-B14F-4D97-AF65-F5344CB8AC3E}">
        <p14:creationId xmlns:p14="http://schemas.microsoft.com/office/powerpoint/2010/main" val="971926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9C87-D7C3-4098-AA15-106D4BF3CB3B}"/>
              </a:ext>
            </a:extLst>
          </p:cNvPr>
          <p:cNvSpPr>
            <a:spLocks noGrp="1"/>
          </p:cNvSpPr>
          <p:nvPr>
            <p:ph type="title"/>
          </p:nvPr>
        </p:nvSpPr>
        <p:spPr/>
        <p:txBody>
          <a:bodyPr/>
          <a:lstStyle/>
          <a:p>
            <a:r>
              <a:rPr lang="en-US" dirty="0"/>
              <a:t>The Watchtower Society</a:t>
            </a:r>
          </a:p>
        </p:txBody>
      </p:sp>
      <p:sp>
        <p:nvSpPr>
          <p:cNvPr id="3" name="Content Placeholder 2">
            <a:extLst>
              <a:ext uri="{FF2B5EF4-FFF2-40B4-BE49-F238E27FC236}">
                <a16:creationId xmlns:a16="http://schemas.microsoft.com/office/drawing/2014/main" id="{88DF5D63-3E44-4896-BC0D-592B75D09484}"/>
              </a:ext>
            </a:extLst>
          </p:cNvPr>
          <p:cNvSpPr>
            <a:spLocks noGrp="1"/>
          </p:cNvSpPr>
          <p:nvPr>
            <p:ph idx="1"/>
          </p:nvPr>
        </p:nvSpPr>
        <p:spPr>
          <a:xfrm>
            <a:off x="228600" y="1295400"/>
            <a:ext cx="8763000" cy="5284787"/>
          </a:xfrm>
        </p:spPr>
        <p:txBody>
          <a:bodyPr/>
          <a:lstStyle/>
          <a:p>
            <a:pPr algn="just"/>
            <a:r>
              <a:rPr lang="en-US" sz="2800" dirty="0"/>
              <a:t>“Again and again I saw evidence of one underlying idea that governs the life of a Jehovah’s Witness: Jehovah God works through one and only one organization today – the Watchtower Society.  Devotion to that concept is what makes a person a Jehovah’s Witness.  This organizational mindset dominates every aspect of their minds, hearts, and lives.”</a:t>
            </a:r>
          </a:p>
          <a:p>
            <a:pPr algn="just"/>
            <a:r>
              <a:rPr lang="en-US" sz="2800" dirty="0"/>
              <a:t>David Englund, </a:t>
            </a:r>
            <a:r>
              <a:rPr lang="en-US" sz="2800" i="1" dirty="0">
                <a:solidFill>
                  <a:srgbClr val="FFC000"/>
                </a:solidFill>
              </a:rPr>
              <a:t>Getting Through to Jehovah’s Witnesses</a:t>
            </a:r>
            <a:r>
              <a:rPr lang="en-US" sz="2800" dirty="0"/>
              <a:t>, page 24</a:t>
            </a:r>
          </a:p>
        </p:txBody>
      </p:sp>
    </p:spTree>
    <p:extLst>
      <p:ext uri="{BB962C8B-B14F-4D97-AF65-F5344CB8AC3E}">
        <p14:creationId xmlns:p14="http://schemas.microsoft.com/office/powerpoint/2010/main" val="20094489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E0C1-AFAB-4D6F-8E01-81D33A254364}"/>
              </a:ext>
            </a:extLst>
          </p:cNvPr>
          <p:cNvSpPr>
            <a:spLocks noGrp="1"/>
          </p:cNvSpPr>
          <p:nvPr>
            <p:ph type="title"/>
          </p:nvPr>
        </p:nvSpPr>
        <p:spPr/>
        <p:txBody>
          <a:bodyPr/>
          <a:lstStyle/>
          <a:p>
            <a:r>
              <a:rPr lang="en-US" dirty="0"/>
              <a:t>The Watchtower Society</a:t>
            </a:r>
          </a:p>
        </p:txBody>
      </p:sp>
      <p:pic>
        <p:nvPicPr>
          <p:cNvPr id="7" name="Content Placeholder 6">
            <a:extLst>
              <a:ext uri="{FF2B5EF4-FFF2-40B4-BE49-F238E27FC236}">
                <a16:creationId xmlns:a16="http://schemas.microsoft.com/office/drawing/2014/main" id="{B4AC1646-2CB2-47CD-B7E9-A7AD1143897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3964" y="1447800"/>
            <a:ext cx="2138236" cy="3124200"/>
          </a:xfrm>
        </p:spPr>
      </p:pic>
      <p:sp>
        <p:nvSpPr>
          <p:cNvPr id="5" name="Content Placeholder 4">
            <a:extLst>
              <a:ext uri="{FF2B5EF4-FFF2-40B4-BE49-F238E27FC236}">
                <a16:creationId xmlns:a16="http://schemas.microsoft.com/office/drawing/2014/main" id="{D21F4F32-709C-4CCB-BBC9-3342F977219F}"/>
              </a:ext>
            </a:extLst>
          </p:cNvPr>
          <p:cNvSpPr>
            <a:spLocks noGrp="1"/>
          </p:cNvSpPr>
          <p:nvPr>
            <p:ph sz="half" idx="2"/>
          </p:nvPr>
        </p:nvSpPr>
        <p:spPr>
          <a:xfrm>
            <a:off x="2514600" y="1295400"/>
            <a:ext cx="6477000" cy="5284787"/>
          </a:xfrm>
        </p:spPr>
        <p:txBody>
          <a:bodyPr/>
          <a:lstStyle/>
          <a:p>
            <a:pPr algn="just"/>
            <a:r>
              <a:rPr lang="en-US" sz="2700" dirty="0"/>
              <a:t>JW’s have “surrendered all individualism, abandoned all personal thinking, and given up all private initiative.”  (Page 23)</a:t>
            </a:r>
          </a:p>
          <a:p>
            <a:pPr algn="just"/>
            <a:r>
              <a:rPr lang="en-US" sz="2700" dirty="0"/>
              <a:t>“Personal freedom was replaced by blind loyalty to the Watchtower directives.”   (Page 30)</a:t>
            </a:r>
          </a:p>
          <a:p>
            <a:pPr algn="just"/>
            <a:r>
              <a:rPr lang="en-US" sz="2700" dirty="0"/>
              <a:t>“The second phase of brainwashing, namely, the annihilation of individuality into robot-like mass action.”  (Page 36)</a:t>
            </a:r>
          </a:p>
          <a:p>
            <a:pPr algn="just"/>
            <a:r>
              <a:rPr lang="en-US" sz="2700" dirty="0"/>
              <a:t>William Schnell, </a:t>
            </a:r>
            <a:r>
              <a:rPr lang="en-US" sz="2700" i="1" dirty="0">
                <a:solidFill>
                  <a:srgbClr val="FFC000"/>
                </a:solidFill>
              </a:rPr>
              <a:t>30 Years a Watchtower Slave</a:t>
            </a:r>
            <a:endParaRPr lang="en-US" sz="2700" dirty="0">
              <a:solidFill>
                <a:srgbClr val="FFC000"/>
              </a:solidFill>
            </a:endParaRPr>
          </a:p>
        </p:txBody>
      </p:sp>
    </p:spTree>
    <p:extLst>
      <p:ext uri="{BB962C8B-B14F-4D97-AF65-F5344CB8AC3E}">
        <p14:creationId xmlns:p14="http://schemas.microsoft.com/office/powerpoint/2010/main" val="17247899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10F3-BEFD-4786-A0DB-924C75F1CD49}"/>
              </a:ext>
            </a:extLst>
          </p:cNvPr>
          <p:cNvSpPr>
            <a:spLocks noGrp="1"/>
          </p:cNvSpPr>
          <p:nvPr>
            <p:ph type="title"/>
          </p:nvPr>
        </p:nvSpPr>
        <p:spPr/>
        <p:txBody>
          <a:bodyPr/>
          <a:lstStyle/>
          <a:p>
            <a:r>
              <a:rPr lang="en-US" dirty="0"/>
              <a:t>How NOT to Witness</a:t>
            </a:r>
          </a:p>
        </p:txBody>
      </p:sp>
      <p:sp>
        <p:nvSpPr>
          <p:cNvPr id="3" name="Content Placeholder 2">
            <a:extLst>
              <a:ext uri="{FF2B5EF4-FFF2-40B4-BE49-F238E27FC236}">
                <a16:creationId xmlns:a16="http://schemas.microsoft.com/office/drawing/2014/main" id="{0D6E4314-2EBB-4595-9EB6-D73B102A6DBF}"/>
              </a:ext>
            </a:extLst>
          </p:cNvPr>
          <p:cNvSpPr>
            <a:spLocks noGrp="1"/>
          </p:cNvSpPr>
          <p:nvPr>
            <p:ph idx="1"/>
          </p:nvPr>
        </p:nvSpPr>
        <p:spPr>
          <a:xfrm>
            <a:off x="152400" y="1391920"/>
            <a:ext cx="8839200" cy="5188267"/>
          </a:xfrm>
        </p:spPr>
        <p:txBody>
          <a:bodyPr/>
          <a:lstStyle/>
          <a:p>
            <a:pPr algn="just"/>
            <a:r>
              <a:rPr lang="en-US" sz="2700" dirty="0"/>
              <a:t>Do not directly attack, argue, or get angry with a JW.  This only reinforces their beliefs.</a:t>
            </a:r>
          </a:p>
          <a:p>
            <a:pPr algn="just"/>
            <a:r>
              <a:rPr lang="en-US" sz="2700" dirty="0"/>
              <a:t>Do not immediately call them a cult group, false prophets, or the devil’s organization.  Do not tell them that they are going to hell.</a:t>
            </a:r>
          </a:p>
          <a:p>
            <a:pPr algn="just"/>
            <a:r>
              <a:rPr lang="en-US" sz="2700" dirty="0"/>
              <a:t>Do not immediately begin to present arguments in favor of the Trinity or the deity of Jesus Christ.</a:t>
            </a:r>
          </a:p>
          <a:p>
            <a:pPr algn="just"/>
            <a:r>
              <a:rPr lang="en-US" sz="2700" dirty="0"/>
              <a:t>Do not show them “apostate literature” or books by ex-Jehovah’s Witnesses.</a:t>
            </a:r>
          </a:p>
          <a:p>
            <a:pPr algn="just"/>
            <a:r>
              <a:rPr lang="en-US" sz="2700" dirty="0"/>
              <a:t>Do not insult, mock, ridicule, or laugh at them.</a:t>
            </a:r>
          </a:p>
          <a:p>
            <a:pPr algn="just"/>
            <a:r>
              <a:rPr lang="en-US" sz="2700" dirty="0"/>
              <a:t>Remember Col 4:6, 1 Peter 3:15, 2 Timothy 2:24-26.</a:t>
            </a:r>
          </a:p>
        </p:txBody>
      </p:sp>
    </p:spTree>
    <p:extLst>
      <p:ext uri="{BB962C8B-B14F-4D97-AF65-F5344CB8AC3E}">
        <p14:creationId xmlns:p14="http://schemas.microsoft.com/office/powerpoint/2010/main" val="5149053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CAD8-2E9F-45ED-97FF-E86F774062C4}"/>
              </a:ext>
            </a:extLst>
          </p:cNvPr>
          <p:cNvSpPr>
            <a:spLocks noGrp="1"/>
          </p:cNvSpPr>
          <p:nvPr>
            <p:ph type="title"/>
          </p:nvPr>
        </p:nvSpPr>
        <p:spPr/>
        <p:txBody>
          <a:bodyPr/>
          <a:lstStyle/>
          <a:p>
            <a:r>
              <a:rPr lang="en-US" dirty="0"/>
              <a:t>How to Witness</a:t>
            </a:r>
          </a:p>
        </p:txBody>
      </p:sp>
      <p:sp>
        <p:nvSpPr>
          <p:cNvPr id="3" name="Content Placeholder 2">
            <a:extLst>
              <a:ext uri="{FF2B5EF4-FFF2-40B4-BE49-F238E27FC236}">
                <a16:creationId xmlns:a16="http://schemas.microsoft.com/office/drawing/2014/main" id="{3D6AE883-DA79-4558-BDBF-5484EAC298B8}"/>
              </a:ext>
            </a:extLst>
          </p:cNvPr>
          <p:cNvSpPr>
            <a:spLocks noGrp="1"/>
          </p:cNvSpPr>
          <p:nvPr>
            <p:ph idx="1"/>
          </p:nvPr>
        </p:nvSpPr>
        <p:spPr/>
        <p:txBody>
          <a:bodyPr/>
          <a:lstStyle/>
          <a:p>
            <a:pPr algn="just"/>
            <a:r>
              <a:rPr lang="en-US" sz="2800" dirty="0"/>
              <a:t>Don’t argue, ASK QUESTIONS.  Let them be the teacher that answers YOUR questions.</a:t>
            </a:r>
          </a:p>
          <a:p>
            <a:pPr algn="just"/>
            <a:r>
              <a:rPr lang="en-US" sz="2800" dirty="0"/>
              <a:t>Don’t argue, “UNDERMINE the JW’s confidence in the Watchtower organization by revealing its prophetic failures, doctrinal flip-flops, and dishonest cover-ups.”</a:t>
            </a:r>
          </a:p>
          <a:p>
            <a:pPr algn="just"/>
            <a:r>
              <a:rPr lang="en-US" sz="2800" dirty="0"/>
              <a:t>Reed, </a:t>
            </a:r>
            <a:r>
              <a:rPr lang="en-US" sz="2800" i="1" dirty="0">
                <a:solidFill>
                  <a:srgbClr val="FFC000"/>
                </a:solidFill>
              </a:rPr>
              <a:t>Answering Jehovah’s Witnesses</a:t>
            </a:r>
            <a:r>
              <a:rPr lang="en-US" sz="2800" dirty="0"/>
              <a:t>, page 13</a:t>
            </a:r>
          </a:p>
        </p:txBody>
      </p:sp>
    </p:spTree>
    <p:extLst>
      <p:ext uri="{BB962C8B-B14F-4D97-AF65-F5344CB8AC3E}">
        <p14:creationId xmlns:p14="http://schemas.microsoft.com/office/powerpoint/2010/main" val="3359119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F58E-DA30-4D50-B0B2-53BFD4B5E8F4}"/>
              </a:ext>
            </a:extLst>
          </p:cNvPr>
          <p:cNvSpPr>
            <a:spLocks noGrp="1"/>
          </p:cNvSpPr>
          <p:nvPr>
            <p:ph type="title"/>
          </p:nvPr>
        </p:nvSpPr>
        <p:spPr/>
        <p:txBody>
          <a:bodyPr/>
          <a:lstStyle/>
          <a:p>
            <a:r>
              <a:rPr lang="en-US" dirty="0"/>
              <a:t>Keep It Simple</a:t>
            </a:r>
          </a:p>
        </p:txBody>
      </p:sp>
      <p:sp>
        <p:nvSpPr>
          <p:cNvPr id="3" name="Content Placeholder 2">
            <a:extLst>
              <a:ext uri="{FF2B5EF4-FFF2-40B4-BE49-F238E27FC236}">
                <a16:creationId xmlns:a16="http://schemas.microsoft.com/office/drawing/2014/main" id="{CED7254A-E71D-47B9-A597-67ED8B27FBC6}"/>
              </a:ext>
            </a:extLst>
          </p:cNvPr>
          <p:cNvSpPr>
            <a:spLocks noGrp="1"/>
          </p:cNvSpPr>
          <p:nvPr>
            <p:ph idx="1"/>
          </p:nvPr>
        </p:nvSpPr>
        <p:spPr>
          <a:xfrm>
            <a:off x="228600" y="1371600"/>
            <a:ext cx="8686800" cy="5181600"/>
          </a:xfrm>
        </p:spPr>
        <p:txBody>
          <a:bodyPr/>
          <a:lstStyle/>
          <a:p>
            <a:pPr algn="just"/>
            <a:r>
              <a:rPr lang="en-US" sz="2800" dirty="0"/>
              <a:t>Suppose a JW comes to your house, and begins telling you about the Watchtower Society and if he can do a free home Bible Study.</a:t>
            </a:r>
          </a:p>
          <a:p>
            <a:pPr algn="just"/>
            <a:r>
              <a:rPr lang="en-US" sz="2800" dirty="0"/>
              <a:t>“I don’t have time right now, but let me tell you a brief testimony of what Jesus did in my life in…”</a:t>
            </a:r>
          </a:p>
          <a:p>
            <a:pPr algn="just"/>
            <a:r>
              <a:rPr lang="en-US" sz="2800" dirty="0"/>
              <a:t>“In fact, just two weeks ago, I was praying to the Lord Jesus, and he gave me that job that I was hoping for.  Jesus is so good to me.”</a:t>
            </a:r>
          </a:p>
          <a:p>
            <a:pPr algn="just"/>
            <a:r>
              <a:rPr lang="en-US" sz="2800" dirty="0"/>
              <a:t>“Now, can you tell me a recent testimony of how Jesus has answered your prayers?”</a:t>
            </a:r>
          </a:p>
          <a:p>
            <a:pPr algn="just"/>
            <a:r>
              <a:rPr lang="en-US" sz="2800" dirty="0"/>
              <a:t>“I’m going to pray for you this evening.”</a:t>
            </a:r>
          </a:p>
        </p:txBody>
      </p:sp>
    </p:spTree>
    <p:extLst>
      <p:ext uri="{BB962C8B-B14F-4D97-AF65-F5344CB8AC3E}">
        <p14:creationId xmlns:p14="http://schemas.microsoft.com/office/powerpoint/2010/main" val="31516646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51B1-CDB7-4938-A4DF-B623C6898806}"/>
              </a:ext>
            </a:extLst>
          </p:cNvPr>
          <p:cNvSpPr>
            <a:spLocks noGrp="1"/>
          </p:cNvSpPr>
          <p:nvPr>
            <p:ph type="title"/>
          </p:nvPr>
        </p:nvSpPr>
        <p:spPr/>
        <p:txBody>
          <a:bodyPr/>
          <a:lstStyle/>
          <a:p>
            <a:r>
              <a:rPr lang="en-US" dirty="0"/>
              <a:t>False Prophecies</a:t>
            </a:r>
          </a:p>
        </p:txBody>
      </p:sp>
      <p:sp>
        <p:nvSpPr>
          <p:cNvPr id="3" name="Content Placeholder 2">
            <a:extLst>
              <a:ext uri="{FF2B5EF4-FFF2-40B4-BE49-F238E27FC236}">
                <a16:creationId xmlns:a16="http://schemas.microsoft.com/office/drawing/2014/main" id="{764130FB-52B3-4973-B432-1D5044B2FEB8}"/>
              </a:ext>
            </a:extLst>
          </p:cNvPr>
          <p:cNvSpPr>
            <a:spLocks noGrp="1"/>
          </p:cNvSpPr>
          <p:nvPr>
            <p:ph idx="1"/>
          </p:nvPr>
        </p:nvSpPr>
        <p:spPr>
          <a:xfrm>
            <a:off x="228600" y="1371599"/>
            <a:ext cx="8686800" cy="5208587"/>
          </a:xfrm>
        </p:spPr>
        <p:txBody>
          <a:bodyPr/>
          <a:lstStyle/>
          <a:p>
            <a:pPr algn="just"/>
            <a:r>
              <a:rPr lang="en-US" sz="2700" dirty="0"/>
              <a:t>Why did Charles Russell clearly predict that in 1914 there would be a final end of the kingdoms of this world, and the full establishment of the Kingdom of God?  This did not happen.</a:t>
            </a:r>
          </a:p>
          <a:p>
            <a:pPr algn="just"/>
            <a:r>
              <a:rPr lang="en-US" sz="2700" dirty="0"/>
              <a:t>Why did the Watchtower Society openly predict that in 1918 God would destroy the churches wholesale and the church members by the millions?  This did not happen.</a:t>
            </a:r>
          </a:p>
          <a:p>
            <a:pPr algn="just"/>
            <a:r>
              <a:rPr lang="en-US" sz="2700" dirty="0"/>
              <a:t>Why did Judge Rutherford write a book and the Watchtower Society begin preaching in 1920 that the year 1925 would bring the Millennium?  This did not happen.</a:t>
            </a:r>
          </a:p>
        </p:txBody>
      </p:sp>
    </p:spTree>
    <p:extLst>
      <p:ext uri="{BB962C8B-B14F-4D97-AF65-F5344CB8AC3E}">
        <p14:creationId xmlns:p14="http://schemas.microsoft.com/office/powerpoint/2010/main" val="18838027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51B1-CDB7-4938-A4DF-B623C6898806}"/>
              </a:ext>
            </a:extLst>
          </p:cNvPr>
          <p:cNvSpPr>
            <a:spLocks noGrp="1"/>
          </p:cNvSpPr>
          <p:nvPr>
            <p:ph type="title"/>
          </p:nvPr>
        </p:nvSpPr>
        <p:spPr/>
        <p:txBody>
          <a:bodyPr/>
          <a:lstStyle/>
          <a:p>
            <a:r>
              <a:rPr lang="en-US" dirty="0"/>
              <a:t>False Prophecies</a:t>
            </a:r>
          </a:p>
        </p:txBody>
      </p:sp>
      <p:sp>
        <p:nvSpPr>
          <p:cNvPr id="3" name="Content Placeholder 2">
            <a:extLst>
              <a:ext uri="{FF2B5EF4-FFF2-40B4-BE49-F238E27FC236}">
                <a16:creationId xmlns:a16="http://schemas.microsoft.com/office/drawing/2014/main" id="{764130FB-52B3-4973-B432-1D5044B2FEB8}"/>
              </a:ext>
            </a:extLst>
          </p:cNvPr>
          <p:cNvSpPr>
            <a:spLocks noGrp="1"/>
          </p:cNvSpPr>
          <p:nvPr>
            <p:ph idx="1"/>
          </p:nvPr>
        </p:nvSpPr>
        <p:spPr>
          <a:xfrm>
            <a:off x="228600" y="1371600"/>
            <a:ext cx="8686800" cy="5105400"/>
          </a:xfrm>
        </p:spPr>
        <p:txBody>
          <a:bodyPr/>
          <a:lstStyle/>
          <a:p>
            <a:pPr algn="just"/>
            <a:r>
              <a:rPr lang="en-US" sz="2700" dirty="0"/>
              <a:t>Why did the Watchtower Society acquire property and build a San Diego mansion (Beth Sarim) in 1930 as a house for David, Gideon, Barak, Samson, Jephthah, Joseph, and Samuel, 7 “Ancient Worthies” who would be “Earth’s new rulers” within a few years?  This never happened.  The mansion and property were sold in 1948.</a:t>
            </a:r>
          </a:p>
          <a:p>
            <a:pPr algn="just"/>
            <a:r>
              <a:rPr lang="en-US" sz="2700" dirty="0"/>
              <a:t>Why did Frederick Franz, the Watchtower theologian, predict in a book in 1966 and later address 20,000 JW’s in Los Angeles that 6,000 years of human history would end on Sept 5, 1975, and that Christ’s millennial rule would begin?  This never happened.</a:t>
            </a:r>
          </a:p>
        </p:txBody>
      </p:sp>
    </p:spTree>
    <p:extLst>
      <p:ext uri="{BB962C8B-B14F-4D97-AF65-F5344CB8AC3E}">
        <p14:creationId xmlns:p14="http://schemas.microsoft.com/office/powerpoint/2010/main" val="30890490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8492-F3D3-4B97-8A03-576C84320B1D}"/>
              </a:ext>
            </a:extLst>
          </p:cNvPr>
          <p:cNvSpPr>
            <a:spLocks noGrp="1"/>
          </p:cNvSpPr>
          <p:nvPr>
            <p:ph type="title"/>
          </p:nvPr>
        </p:nvSpPr>
        <p:spPr/>
        <p:txBody>
          <a:bodyPr/>
          <a:lstStyle/>
          <a:p>
            <a:r>
              <a:rPr lang="en-US" dirty="0"/>
              <a:t>Doctrinal Flip-Flops</a:t>
            </a:r>
          </a:p>
        </p:txBody>
      </p:sp>
      <p:sp>
        <p:nvSpPr>
          <p:cNvPr id="3" name="Content Placeholder 2">
            <a:extLst>
              <a:ext uri="{FF2B5EF4-FFF2-40B4-BE49-F238E27FC236}">
                <a16:creationId xmlns:a16="http://schemas.microsoft.com/office/drawing/2014/main" id="{7F6C175A-F643-4739-A021-86FFD415F9DE}"/>
              </a:ext>
            </a:extLst>
          </p:cNvPr>
          <p:cNvSpPr>
            <a:spLocks noGrp="1"/>
          </p:cNvSpPr>
          <p:nvPr>
            <p:ph idx="1"/>
          </p:nvPr>
        </p:nvSpPr>
        <p:spPr>
          <a:xfrm>
            <a:off x="228600" y="1295400"/>
            <a:ext cx="8686800" cy="5284787"/>
          </a:xfrm>
        </p:spPr>
        <p:txBody>
          <a:bodyPr/>
          <a:lstStyle/>
          <a:p>
            <a:pPr algn="just"/>
            <a:r>
              <a:rPr lang="en-US" sz="2800" dirty="0"/>
              <a:t>Why did the Watchtower Society teach in 1904 that Romans 13:1-7 speaks of secular rulers/govts and that they should be obeyed, but in 1929, Judge Rutherford said that the “higher powers” were “Jehovah God and Jesus Christ,” and that all secular rulers and governments were of the devil?  Even in 1959, the Watchtower wrote that the previous view needed to be strongly condemned because it was “false doctrines and practices” that had to be “cleaned out of the organization.”  Then, in 1962, the Watchtower said that the “higher powers” were the secular rulers and governments.</a:t>
            </a:r>
          </a:p>
        </p:txBody>
      </p:sp>
    </p:spTree>
    <p:extLst>
      <p:ext uri="{BB962C8B-B14F-4D97-AF65-F5344CB8AC3E}">
        <p14:creationId xmlns:p14="http://schemas.microsoft.com/office/powerpoint/2010/main" val="4125803118"/>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46001</TotalTime>
  <Words>8205</Words>
  <Application>Microsoft Office PowerPoint</Application>
  <PresentationFormat>On-screen Show (4:3)</PresentationFormat>
  <Paragraphs>429</Paragraphs>
  <Slides>112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Garamond</vt:lpstr>
      <vt:lpstr>Wingdings</vt:lpstr>
      <vt:lpstr>Beam</vt:lpstr>
      <vt:lpstr>PowerPoint Presentation</vt:lpstr>
      <vt:lpstr>Witnessing to Jehovah’s Witnesses</vt:lpstr>
      <vt:lpstr>Session 1</vt:lpstr>
      <vt:lpstr>Scripture</vt:lpstr>
      <vt:lpstr>The Most Critical</vt:lpstr>
      <vt:lpstr>How JW’s See Themselves</vt:lpstr>
      <vt:lpstr>How JW’s See Themselves</vt:lpstr>
      <vt:lpstr>How JW’s See Christians</vt:lpstr>
      <vt:lpstr>How JW’s See Christians</vt:lpstr>
      <vt:lpstr>Christians Talking to JW’s</vt:lpstr>
      <vt:lpstr>Christians Talking to JW’s</vt:lpstr>
      <vt:lpstr>Christians Talking to JW’s</vt:lpstr>
      <vt:lpstr>Christians Talking to JW’s</vt:lpstr>
      <vt:lpstr>Christians Talking to JW’s</vt:lpstr>
      <vt:lpstr>Christians Talking to JW’s</vt:lpstr>
      <vt:lpstr>PowerPoint Presentation</vt:lpstr>
      <vt:lpstr>Session 1</vt:lpstr>
      <vt:lpstr>Scripture</vt:lpstr>
      <vt:lpstr>Adventist Origins of JW’s</vt:lpstr>
      <vt:lpstr>Adventist Splits</vt:lpstr>
      <vt:lpstr>Adventist Origins of JW’s</vt:lpstr>
      <vt:lpstr>Adventist Origins of JW’s</vt:lpstr>
      <vt:lpstr>Crazy Calculations!!!</vt:lpstr>
      <vt:lpstr>Charles Taze Russell</vt:lpstr>
      <vt:lpstr>Charles Taze Russell</vt:lpstr>
      <vt:lpstr>JW Beliefs About Russell</vt:lpstr>
      <vt:lpstr>Exclusive Beliefs</vt:lpstr>
      <vt:lpstr>Russell’s Eschatology</vt:lpstr>
      <vt:lpstr>Editorial Committee</vt:lpstr>
      <vt:lpstr>Joseph F. Rutherford</vt:lpstr>
      <vt:lpstr>JW’s Under Rutherford</vt:lpstr>
      <vt:lpstr>JW’s Under Rutherford</vt:lpstr>
      <vt:lpstr>JW’s Under Rutherford</vt:lpstr>
      <vt:lpstr>JW’s Under Rutherford</vt:lpstr>
      <vt:lpstr>Nathan Homer Knorr</vt:lpstr>
      <vt:lpstr>JW’s Under Knorr</vt:lpstr>
      <vt:lpstr>Frederick W. Franz</vt:lpstr>
      <vt:lpstr>JW’s Under Franz</vt:lpstr>
      <vt:lpstr>Governing Body</vt:lpstr>
      <vt:lpstr>Governing Body</vt:lpstr>
      <vt:lpstr>PowerPoint Presentation</vt:lpstr>
      <vt:lpstr>Session 2</vt:lpstr>
      <vt:lpstr>Scripture</vt:lpstr>
      <vt:lpstr>Of Critical Importance</vt:lpstr>
      <vt:lpstr>JW Beliefs About God</vt:lpstr>
      <vt:lpstr>JW Beliefs About God</vt:lpstr>
      <vt:lpstr>JW Beliefs About God</vt:lpstr>
      <vt:lpstr>JW Beliefs About Jesus Christ</vt:lpstr>
      <vt:lpstr>JW Belief – Jesus is Michael</vt:lpstr>
      <vt:lpstr>JW Belief – Jesus is Michael</vt:lpstr>
      <vt:lpstr>Review</vt:lpstr>
      <vt:lpstr>JW Beliefs About Jesus</vt:lpstr>
      <vt:lpstr>JW Eschatology</vt:lpstr>
      <vt:lpstr>Let Us Remember!</vt:lpstr>
      <vt:lpstr>JW Eschatology</vt:lpstr>
      <vt:lpstr>JW Eschatology</vt:lpstr>
      <vt:lpstr>1874 in JW Eschatology</vt:lpstr>
      <vt:lpstr>1914 in JW Eschatology</vt:lpstr>
      <vt:lpstr>1914 in JW Eschatology</vt:lpstr>
      <vt:lpstr>1918 in JW Eschatology</vt:lpstr>
      <vt:lpstr>1925 in JW Eschatology</vt:lpstr>
      <vt:lpstr>1975 in JW Eschatology</vt:lpstr>
      <vt:lpstr>Distinctive JW Beliefs</vt:lpstr>
      <vt:lpstr>Blood Transfusions</vt:lpstr>
      <vt:lpstr>Blood Transfusions</vt:lpstr>
      <vt:lpstr>Blood Transfusions</vt:lpstr>
      <vt:lpstr>JW’s and Communion</vt:lpstr>
      <vt:lpstr>Communion</vt:lpstr>
      <vt:lpstr>Hell-Death-Soul Sleep</vt:lpstr>
      <vt:lpstr>Hell-Death-Soul Sleep</vt:lpstr>
      <vt:lpstr>Revised New World Translation (RNWT)</vt:lpstr>
      <vt:lpstr>RNWT</vt:lpstr>
      <vt:lpstr>RNWT</vt:lpstr>
      <vt:lpstr>RNWT</vt:lpstr>
      <vt:lpstr>RNWT</vt:lpstr>
      <vt:lpstr>RNWT</vt:lpstr>
      <vt:lpstr>Governments &amp; JW’s Persecution</vt:lpstr>
      <vt:lpstr>JW Government Beliefs</vt:lpstr>
      <vt:lpstr>JW Government Beliefs</vt:lpstr>
      <vt:lpstr>JW Government Beliefs</vt:lpstr>
      <vt:lpstr>JW Persecution</vt:lpstr>
      <vt:lpstr>JW Government Beliefs</vt:lpstr>
      <vt:lpstr>PowerPoint Presentation</vt:lpstr>
      <vt:lpstr>Session 3</vt:lpstr>
      <vt:lpstr>Reminder</vt:lpstr>
      <vt:lpstr>Reminder</vt:lpstr>
      <vt:lpstr>The Holy Spirit &amp; Prayer</vt:lpstr>
      <vt:lpstr>Where Will You Engage Them?</vt:lpstr>
      <vt:lpstr>Where Will You Engage Them?</vt:lpstr>
      <vt:lpstr>How NOT to Witness</vt:lpstr>
      <vt:lpstr>How NOT to Witness</vt:lpstr>
      <vt:lpstr>The Watchtower Society</vt:lpstr>
      <vt:lpstr>The Watchtower Society</vt:lpstr>
      <vt:lpstr>How NOT to Witness</vt:lpstr>
      <vt:lpstr>How to Witness</vt:lpstr>
      <vt:lpstr>Keep It Simple</vt:lpstr>
      <vt:lpstr>False Prophecies</vt:lpstr>
      <vt:lpstr>False Prophecies</vt:lpstr>
      <vt:lpstr>Doctrinal Flip-Flops</vt:lpstr>
      <vt:lpstr>Flip-Flops</vt:lpstr>
      <vt:lpstr>Conflicted Teaching</vt:lpstr>
      <vt:lpstr>The Holy Spirit</vt:lpstr>
      <vt:lpstr>The Holy Spirit</vt:lpstr>
      <vt:lpstr>The Holy Spirit</vt:lpstr>
      <vt:lpstr>The Holy Spirit</vt:lpstr>
      <vt:lpstr>Jesus as God in RNWT</vt:lpstr>
      <vt:lpstr>Jesus as God in RNWT</vt:lpstr>
      <vt:lpstr>Jesus Worshipped</vt:lpstr>
      <vt:lpstr>Recommended Books</vt:lpstr>
      <vt:lpstr>More Detailed Studies</vt:lpstr>
      <vt:lpstr>Helpful Websites</vt:lpstr>
      <vt:lpstr>PowerPoint Presentation</vt:lpstr>
    </vt:vector>
  </TitlesOfParts>
  <Company>Jesus is Lord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Avila</dc:creator>
  <cp:lastModifiedBy>Clovis Christian</cp:lastModifiedBy>
  <cp:revision>1992</cp:revision>
  <dcterms:created xsi:type="dcterms:W3CDTF">2007-08-21T19:46:23Z</dcterms:created>
  <dcterms:modified xsi:type="dcterms:W3CDTF">2020-02-11T22:12:37Z</dcterms:modified>
</cp:coreProperties>
</file>